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6"/>
  </p:handoutMasterIdLst>
  <p:sldIdLst>
    <p:sldId id="261" r:id="rId2"/>
    <p:sldId id="256" r:id="rId3"/>
    <p:sldId id="285" r:id="rId4"/>
    <p:sldId id="269" r:id="rId5"/>
    <p:sldId id="270" r:id="rId6"/>
    <p:sldId id="259" r:id="rId7"/>
    <p:sldId id="271" r:id="rId8"/>
    <p:sldId id="260" r:id="rId9"/>
    <p:sldId id="266" r:id="rId10"/>
    <p:sldId id="284" r:id="rId11"/>
    <p:sldId id="282" r:id="rId12"/>
    <p:sldId id="264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68" r:id="rId24"/>
    <p:sldId id="267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4DE9"/>
    <a:srgbClr val="FAA8F4"/>
    <a:srgbClr val="C40C8F"/>
    <a:srgbClr val="173A8D"/>
    <a:srgbClr val="0F2741"/>
    <a:srgbClr val="001736"/>
    <a:srgbClr val="003374"/>
    <a:srgbClr val="C9A093"/>
    <a:srgbClr val="F1F1F1"/>
    <a:srgbClr val="3855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81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10/26/2018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2182" y="295742"/>
            <a:ext cx="7839635" cy="9778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6" Type="http://schemas.openxmlformats.org/officeDocument/2006/relationships/image" Target="../media/image17.png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Блок-схема: перфолента 7"/>
          <p:cNvSpPr/>
          <p:nvPr/>
        </p:nvSpPr>
        <p:spPr>
          <a:xfrm>
            <a:off x="0" y="4352193"/>
            <a:ext cx="9031457" cy="1670538"/>
          </a:xfrm>
          <a:prstGeom prst="flowChartPunchedTape">
            <a:avLst/>
          </a:prstGeom>
          <a:solidFill>
            <a:srgbClr val="F54DE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Магомедова </a:t>
            </a:r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Раисат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Карат-</a:t>
            </a:r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Гаджиевна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6656832" y="6858000"/>
            <a:ext cx="914400" cy="80467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656" y="2162907"/>
            <a:ext cx="3892062" cy="2189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157728" y="2523744"/>
            <a:ext cx="2718816" cy="1511808"/>
          </a:xfrm>
          <a:prstGeom prst="ellipse">
            <a:avLst/>
          </a:prstGeom>
          <a:solidFill>
            <a:srgbClr val="7030A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Роли  социального педагога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ятно 1 4"/>
          <p:cNvSpPr/>
          <p:nvPr/>
        </p:nvSpPr>
        <p:spPr>
          <a:xfrm>
            <a:off x="268224" y="353568"/>
            <a:ext cx="2694432" cy="1706880"/>
          </a:xfrm>
          <a:prstGeom prst="irregularSeal1">
            <a:avLst/>
          </a:prstGeom>
          <a:solidFill>
            <a:srgbClr val="C40C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Адвокат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219456" y="2365248"/>
            <a:ext cx="2621280" cy="1731264"/>
          </a:xfrm>
          <a:prstGeom prst="irregularSeal1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Психотерапевт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ятно 1 8"/>
          <p:cNvSpPr/>
          <p:nvPr/>
        </p:nvSpPr>
        <p:spPr>
          <a:xfrm>
            <a:off x="6400800" y="182880"/>
            <a:ext cx="2572512" cy="1944624"/>
          </a:xfrm>
          <a:prstGeom prst="irregularSeal1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Общественный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деятль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ятно 1 9"/>
          <p:cNvSpPr/>
          <p:nvPr/>
        </p:nvSpPr>
        <p:spPr>
          <a:xfrm>
            <a:off x="3450336" y="195072"/>
            <a:ext cx="2322576" cy="1847088"/>
          </a:xfrm>
          <a:prstGeom prst="irregularSeal1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Наставник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ятно 1 10"/>
          <p:cNvSpPr/>
          <p:nvPr/>
        </p:nvSpPr>
        <p:spPr>
          <a:xfrm>
            <a:off x="6278880" y="2279904"/>
            <a:ext cx="2609088" cy="188976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Советчик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ятно 1 11"/>
          <p:cNvSpPr/>
          <p:nvPr/>
        </p:nvSpPr>
        <p:spPr>
          <a:xfrm>
            <a:off x="304800" y="4340352"/>
            <a:ext cx="2657856" cy="1932432"/>
          </a:xfrm>
          <a:prstGeom prst="irregularSeal1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Посредник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ятно 1 12"/>
          <p:cNvSpPr/>
          <p:nvPr/>
        </p:nvSpPr>
        <p:spPr>
          <a:xfrm>
            <a:off x="6376416" y="4572000"/>
            <a:ext cx="2365248" cy="1731264"/>
          </a:xfrm>
          <a:prstGeom prst="irregularSeal1">
            <a:avLst/>
          </a:prstGeom>
          <a:solidFill>
            <a:srgbClr val="C40C8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Друг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Пятно 1 14"/>
          <p:cNvSpPr/>
          <p:nvPr/>
        </p:nvSpPr>
        <p:spPr>
          <a:xfrm>
            <a:off x="3364992" y="4767072"/>
            <a:ext cx="2377440" cy="1731264"/>
          </a:xfrm>
          <a:prstGeom prst="irregularSeal1">
            <a:avLst/>
          </a:prstGeom>
          <a:solidFill>
            <a:srgbClr val="173A8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Эксперт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rot="10800000">
            <a:off x="2401824" y="1792224"/>
            <a:ext cx="1109472" cy="890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 flipH="1" flipV="1">
            <a:off x="5779008" y="1792224"/>
            <a:ext cx="1048512" cy="10485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6200000" flipV="1">
            <a:off x="4462272" y="2133600"/>
            <a:ext cx="670560" cy="12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10800000" flipV="1">
            <a:off x="2450592" y="3182112"/>
            <a:ext cx="658368" cy="12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10800000" flipV="1">
            <a:off x="2231136" y="3852672"/>
            <a:ext cx="1158240" cy="829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>
            <a:off x="4224528" y="4529328"/>
            <a:ext cx="816864" cy="243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5644896" y="3816096"/>
            <a:ext cx="1353312" cy="9265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5986272" y="3291840"/>
            <a:ext cx="694944" cy="853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83" y="322897"/>
            <a:ext cx="8424673" cy="62122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126" y="0"/>
            <a:ext cx="6858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2669599">
            <a:off x="3692738" y="1026686"/>
            <a:ext cx="20898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Диагностическая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 rot="16200000">
            <a:off x="1958901" y="4801250"/>
            <a:ext cx="20898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 rot="19076041">
            <a:off x="1405890" y="3276248"/>
            <a:ext cx="20898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034396" y="1585392"/>
            <a:ext cx="20898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070747" y="2457450"/>
            <a:ext cx="29479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  <a:latin typeface="Monotype Corsiva" pitchFamily="66" charset="0"/>
              </a:rPr>
              <a:t>Функции моей работы:</a:t>
            </a:r>
            <a:r>
              <a:rPr lang="ru-RU" sz="4400" dirty="0" smtClean="0">
                <a:solidFill>
                  <a:srgbClr val="C00000"/>
                </a:solidFill>
              </a:rPr>
              <a:t> 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 rot="5400000">
            <a:off x="5324746" y="1496087"/>
            <a:ext cx="20998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dirty="0" smtClean="0"/>
              <a:t>Образовательно-воспитательная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19045051">
            <a:off x="5781005" y="3362143"/>
            <a:ext cx="21925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Организаторская</a:t>
            </a:r>
            <a:endParaRPr lang="ru-RU" sz="20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114925" y="4846320"/>
            <a:ext cx="21717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dirty="0" smtClean="0"/>
              <a:t>Прогностическая и экспертная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 rot="2735210">
            <a:off x="3428364" y="5445424"/>
            <a:ext cx="224037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dirty="0" smtClean="0"/>
              <a:t>Организационно-коммуникативная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 rot="16200000">
            <a:off x="2017263" y="4151382"/>
            <a:ext cx="1828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dirty="0" smtClean="0"/>
              <a:t>Охранно-защитная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 rot="19013074">
            <a:off x="1411809" y="2919901"/>
            <a:ext cx="23257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dirty="0" smtClean="0"/>
              <a:t>Посредническая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085975" y="1504950"/>
            <a:ext cx="27342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Просветительская </a:t>
            </a:r>
            <a:endParaRPr lang="ru-RU" sz="20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68300" y="279401"/>
            <a:ext cx="8380284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84C5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Основные направления работы по взаимодействию ребенка с социальной средой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84C5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•Изучение условий социального развития ребёнка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•Включение подростка в активное взаимодействие с социальной средой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•Подключение родителей к разрешению возникающих проблем у ребенка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•Организация социально-профилактического пространства в образовательном учреждении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•Оказание социально-педагогической помощи детям, имеющим проблемы в процессе социализации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•Подключение специалистов по работе с ребенком и семьей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C40C8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•Организация взаимодействия всех социальных сфер, функционирующих в социальном окружении подростка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419100" y="381000"/>
            <a:ext cx="83439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Принципы социально-педагогической деятельности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484C5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•принцип взаимодействия - сотрудничество со всеми работниками школы,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•социальными институтами города по решению проблем ребенка;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C40C8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•принцип индивидуального и личностно-ориентированного подхода;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•принцип позитивного восприятия, толерантности личности;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•принцип конфиденциальности.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42900" y="342900"/>
            <a:ext cx="8483600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Инновационные подходы в социально-педагогической деятельности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•Создание и реализация социальных проектов.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•Разработка и проведение социальных, деловых игр, акций, круглых столов по решению социально-значимых проблем.</a:t>
            </a:r>
            <a:endParaRPr lang="ru-RU" dirty="0" smtClean="0">
              <a:solidFill>
                <a:srgbClr val="C40C8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•Включение детей в социально-значимую деятельность.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•Организация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соуправленческой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деятельности. Условия реализации комплексных программ профилактики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•Проведение мониторинга семейной и социальной ситуации развития ребенка, изучение ценностных ориентаций семьи и ребенка.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•Оценка социального благополучия детей.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•Проведение профилактических мероприятий, направленных на включение учащихся в активную социально значимую деятельность.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•Организация поддержки детей, попавших в сложную жизненную ситуацию.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•Проведение социального консультирования по решению проблем ребенка.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•Педагогическое управление развитием ребенка: создание ситуации успеха, принцип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компетентностного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подхода к процессу обучения.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•Необходимость в технической оснащенности рабочего места социального педагога.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 rot="10800000" flipV="1">
            <a:off x="355600" y="251652"/>
            <a:ext cx="8458200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Приоритетные направлени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•работа с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девиантными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подростками;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•работа с семьями;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•работа по профилактике преступлений и правонарушений;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•работа, направленная на формирование здорового образа жизни;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•помощь в профессиональной ориентации подростков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406400" y="419100"/>
            <a:ext cx="83566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484C5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Направления работы с трудными подростками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484C5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•перевод социальной ситуации в педагогическую;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•воспитание нравственно-правовой убежденности;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•формирование адекватной самооценки;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•развитие эмоциональной сферы личности;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•включение в социально-значимые виды деятельности;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•организация педагогического влияния на окружение;                •предупреждение невротических расстройств и патологических влечений (акцентуации характера, неврозы, суициды, клептомания и т.д.);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•обеспечение благоприятного социально -психологического климата;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• способствование заполнению пробелов в знаниях.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81000" y="393700"/>
            <a:ext cx="8420100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Помощь семье, направления деятельности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•Коррекционно-профилактическое.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•Индивидуальное взаимодействие с различными категориями семей.         •Информационно-просветительское.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•Педагогическое просвещение родителей.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~PP3273.WAV">
            <a:hlinkClick r:id="" action="ppaction://media"/>
          </p:cNvPr>
          <p:cNvPicPr>
            <a:picLocks noRot="1" noChangeAspect="1"/>
          </p:cNvPicPr>
          <p:nvPr>
            <a:wavAudioFile r:embed="rId1" name="~PP3273.WAV"/>
          </p:nvPr>
        </p:nvPicPr>
        <p:blipFill>
          <a:blip r:embed="rId3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563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42900" y="228600"/>
            <a:ext cx="8445500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Малообеспеченные семьи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•выявление малообеспеченных семей, наблюдение, изучение потребностей, специфики воспитания;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•оказание юридической помощи;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•оказание психологической помощи; •организация досуга и отдыха детей;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•оказание родителям помощи в трудоустройстве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•трудоустройство несовершеннолетних;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•организация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досугового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общения.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~PP3810.WAV">
            <a:hlinkClick r:id="" action="ppaction://media"/>
          </p:cNvPr>
          <p:cNvPicPr>
            <a:picLocks noRot="1" noChangeAspect="1"/>
          </p:cNvPicPr>
          <p:nvPr>
            <a:wavAudioFile r:embed="rId1" name="~PP3810.WAV"/>
          </p:nvPr>
        </p:nvPicPr>
        <p:blipFill>
          <a:blip r:embed="rId3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562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1079" y="1828800"/>
            <a:ext cx="4693186" cy="35966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</a:b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11430"/>
                <a:solidFill>
                  <a:srgbClr val="C40C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социальный педагог </a:t>
            </a:r>
            <a:r>
              <a:rPr lang="ru-RU" sz="4800" b="1" dirty="0" smtClean="0">
                <a:ln w="11430"/>
                <a:solidFill>
                  <a:srgbClr val="C40C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/>
            </a:r>
            <a:br>
              <a:rPr lang="ru-RU" sz="4800" b="1" dirty="0" smtClean="0">
                <a:ln w="11430"/>
                <a:solidFill>
                  <a:srgbClr val="C40C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</a:br>
            <a:r>
              <a:rPr lang="ru-RU" sz="3200" b="1" dirty="0" smtClean="0">
                <a:ln w="11430"/>
                <a:solidFill>
                  <a:srgbClr val="C40C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МКОУ «</a:t>
            </a:r>
            <a:r>
              <a:rPr lang="ru-RU" sz="3200" b="1" dirty="0" err="1" smtClean="0">
                <a:ln w="11430"/>
                <a:solidFill>
                  <a:srgbClr val="C40C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Агачкалинская</a:t>
            </a:r>
            <a:r>
              <a:rPr lang="ru-RU" sz="3200" b="1" dirty="0" smtClean="0">
                <a:ln w="11430"/>
                <a:solidFill>
                  <a:srgbClr val="C40C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СОШ»</a:t>
            </a:r>
            <a:br>
              <a:rPr lang="ru-RU" sz="3200" b="1" dirty="0" smtClean="0">
                <a:ln w="11430"/>
                <a:solidFill>
                  <a:srgbClr val="C40C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</a:br>
            <a:r>
              <a:rPr lang="ru-RU" sz="3600" b="1" dirty="0" smtClean="0">
                <a:ln w="11430"/>
                <a:solidFill>
                  <a:srgbClr val="C40C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2018г </a:t>
            </a:r>
            <a:r>
              <a:rPr lang="ru-RU" sz="3600" b="1" dirty="0" smtClean="0">
                <a:ln w="11430"/>
                <a:solidFill>
                  <a:srgbClr val="C40C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/>
            </a:r>
            <a:br>
              <a:rPr lang="ru-RU" sz="3600" b="1" dirty="0" smtClean="0">
                <a:ln w="11430"/>
                <a:solidFill>
                  <a:srgbClr val="C40C8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</a:br>
            <a:endParaRPr lang="en-US" sz="3600" b="1" dirty="0">
              <a:ln w="11430"/>
              <a:solidFill>
                <a:srgbClr val="C40C8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431800" y="241300"/>
            <a:ext cx="8331200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484C5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Профориентационная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работа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484C5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Профессиональное просвещение,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профинформация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профпропаганда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профагитация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2. Предварительная профессиональная диагностика, направленная на выявление интересов и способностей личности к той или иной профессии.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3. Профессиональная консультация со стороны специалистов – профконсультантов.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~PP820.WAV">
            <a:hlinkClick r:id="" action="ppaction://media"/>
          </p:cNvPr>
          <p:cNvPicPr>
            <a:picLocks noRot="1" noChangeAspect="1"/>
          </p:cNvPicPr>
          <p:nvPr>
            <a:wavAudioFile r:embed="rId1" name="~PP820.WAV"/>
          </p:nvPr>
        </p:nvPicPr>
        <p:blipFill>
          <a:blip r:embed="rId3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9214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93700" y="317500"/>
            <a:ext cx="840740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Взаимодействие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педагогическим коллективом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•С классными руководителями;</a:t>
            </a:r>
            <a:endParaRPr lang="ru-RU" sz="3200" dirty="0" smtClean="0">
              <a:solidFill>
                <a:srgbClr val="C40C8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•С преподавателями-предметниками;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•Со специалистами школы: психологами, педагогами-организаторами, логопедами, медиками.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~PP3300.WAV">
            <a:hlinkClick r:id="" action="ppaction://media"/>
          </p:cNvPr>
          <p:cNvPicPr>
            <a:picLocks noRot="1" noChangeAspect="1"/>
          </p:cNvPicPr>
          <p:nvPr>
            <a:wavAudioFile r:embed="rId1" name="~PP3300.WAV"/>
          </p:nvPr>
        </p:nvPicPr>
        <p:blipFill>
          <a:blip r:embed="rId3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388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81000" y="342900"/>
            <a:ext cx="8382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Работа с социальными партнерами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•Комиссия по делам несовершеннолетних и защите их прав;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•Комиссия по опеке и попечительству;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•Отделы внутренних дел по делам несовершеннолетних;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•Центр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психолого-медико-социального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сопровождения для детей и подростков;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40C8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•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Досуговые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40C8F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учреждения по работе с детьми по месту жительства.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484C5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484C5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484C5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484C5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484C5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484C5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~PP1076.WAV">
            <a:hlinkClick r:id="" action="ppaction://media"/>
          </p:cNvPr>
          <p:cNvPicPr>
            <a:picLocks noRot="1" noChangeAspect="1"/>
          </p:cNvPicPr>
          <p:nvPr>
            <a:wavAudioFile r:embed="rId1" name="~PP1076.WAV"/>
          </p:nvPr>
        </p:nvPicPr>
        <p:blipFill>
          <a:blip r:embed="rId3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778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3" descr="89D624CD8D9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803370" y="2703519"/>
            <a:ext cx="2966058" cy="37854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13" name="Group 92"/>
          <p:cNvGrpSpPr>
            <a:grpSpLocks/>
          </p:cNvGrpSpPr>
          <p:nvPr/>
        </p:nvGrpSpPr>
        <p:grpSpPr bwMode="auto">
          <a:xfrm>
            <a:off x="431959" y="2075147"/>
            <a:ext cx="8159080" cy="530225"/>
            <a:chOff x="1269" y="1296"/>
            <a:chExt cx="5260" cy="334"/>
          </a:xfrm>
        </p:grpSpPr>
        <p:sp>
          <p:nvSpPr>
            <p:cNvPr id="14" name="AutoShape 3"/>
            <p:cNvSpPr>
              <a:spLocks noChangeArrowheads="1"/>
            </p:cNvSpPr>
            <p:nvPr/>
          </p:nvSpPr>
          <p:spPr bwMode="gray">
            <a:xfrm>
              <a:off x="1393" y="1296"/>
              <a:ext cx="5136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gray">
            <a:xfrm>
              <a:off x="1525" y="1342"/>
              <a:ext cx="4815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000" b="1" dirty="0" smtClean="0">
                  <a:solidFill>
                    <a:srgbClr val="C40C8F"/>
                  </a:solidFill>
                </a:rPr>
                <a:t>Дети находящиеся под опекой и попечительством – 0 уч.</a:t>
              </a:r>
              <a:endParaRPr lang="en-US" sz="2000" b="1" dirty="0">
                <a:solidFill>
                  <a:srgbClr val="C40C8F"/>
                </a:solidFill>
              </a:endParaRPr>
            </a:p>
          </p:txBody>
        </p:sp>
        <p:grpSp>
          <p:nvGrpSpPr>
            <p:cNvPr id="16" name="Group 55"/>
            <p:cNvGrpSpPr>
              <a:grpSpLocks/>
            </p:cNvGrpSpPr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17" name="Group 56"/>
              <p:cNvGrpSpPr>
                <a:grpSpLocks/>
              </p:cNvGrpSpPr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19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0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22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8" name="Text Box 61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18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ru-RU" b="1" dirty="0" smtClean="0">
                    <a:solidFill>
                      <a:srgbClr val="FFFFFF"/>
                    </a:solidFill>
                  </a:rPr>
                  <a:t>2</a:t>
                </a:r>
                <a:endParaRPr lang="en-US" b="1" dirty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3" name="Group 92"/>
          <p:cNvGrpSpPr>
            <a:grpSpLocks/>
          </p:cNvGrpSpPr>
          <p:nvPr/>
        </p:nvGrpSpPr>
        <p:grpSpPr bwMode="auto">
          <a:xfrm>
            <a:off x="447600" y="2664348"/>
            <a:ext cx="5068887" cy="530225"/>
            <a:chOff x="1269" y="1296"/>
            <a:chExt cx="3193" cy="334"/>
          </a:xfrm>
        </p:grpSpPr>
        <p:sp>
          <p:nvSpPr>
            <p:cNvPr id="24" name="AutoShape 3"/>
            <p:cNvSpPr>
              <a:spLocks noChangeArrowheads="1"/>
            </p:cNvSpPr>
            <p:nvPr/>
          </p:nvSpPr>
          <p:spPr bwMode="gray">
            <a:xfrm>
              <a:off x="1422" y="1296"/>
              <a:ext cx="3040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Text Box 4"/>
            <p:cNvSpPr txBox="1">
              <a:spLocks noChangeArrowheads="1"/>
            </p:cNvSpPr>
            <p:nvPr/>
          </p:nvSpPr>
          <p:spPr bwMode="gray">
            <a:xfrm>
              <a:off x="1525" y="1342"/>
              <a:ext cx="263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000" b="1" dirty="0" smtClean="0">
                  <a:solidFill>
                    <a:srgbClr val="C40C8F"/>
                  </a:solidFill>
                </a:rPr>
                <a:t>Дети-инвалиды – 6 уч.</a:t>
              </a:r>
              <a:endParaRPr lang="en-US" sz="2000" b="1" dirty="0">
                <a:solidFill>
                  <a:srgbClr val="C40C8F"/>
                </a:solidFill>
              </a:endParaRPr>
            </a:p>
          </p:txBody>
        </p:sp>
        <p:grpSp>
          <p:nvGrpSpPr>
            <p:cNvPr id="26" name="Group 55"/>
            <p:cNvGrpSpPr>
              <a:grpSpLocks/>
            </p:cNvGrpSpPr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27" name="Group 56"/>
              <p:cNvGrpSpPr>
                <a:grpSpLocks/>
              </p:cNvGrpSpPr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29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0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1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32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8" name="Text Box 61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90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ru-RU" b="1" dirty="0" smtClean="0">
                    <a:solidFill>
                      <a:srgbClr val="FFFFFF"/>
                    </a:solidFill>
                  </a:rPr>
                  <a:t>3</a:t>
                </a:r>
                <a:endParaRPr lang="en-US" b="1" dirty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3" name="Group 92"/>
          <p:cNvGrpSpPr>
            <a:grpSpLocks/>
          </p:cNvGrpSpPr>
          <p:nvPr/>
        </p:nvGrpSpPr>
        <p:grpSpPr bwMode="auto">
          <a:xfrm>
            <a:off x="465826" y="3276938"/>
            <a:ext cx="5068887" cy="530225"/>
            <a:chOff x="1269" y="1296"/>
            <a:chExt cx="3193" cy="334"/>
          </a:xfrm>
        </p:grpSpPr>
        <p:sp>
          <p:nvSpPr>
            <p:cNvPr id="34" name="AutoShape 3"/>
            <p:cNvSpPr>
              <a:spLocks noChangeArrowheads="1"/>
            </p:cNvSpPr>
            <p:nvPr/>
          </p:nvSpPr>
          <p:spPr bwMode="gray">
            <a:xfrm>
              <a:off x="1422" y="1296"/>
              <a:ext cx="3040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Text Box 4"/>
            <p:cNvSpPr txBox="1">
              <a:spLocks noChangeArrowheads="1"/>
            </p:cNvSpPr>
            <p:nvPr/>
          </p:nvSpPr>
          <p:spPr bwMode="gray">
            <a:xfrm>
              <a:off x="1525" y="1342"/>
              <a:ext cx="2633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000" b="1" dirty="0" smtClean="0">
                  <a:solidFill>
                    <a:srgbClr val="C40C8F"/>
                  </a:solidFill>
                </a:rPr>
                <a:t>Дети из неполных семей – </a:t>
              </a:r>
              <a:r>
                <a:rPr lang="ru-RU" sz="2000" b="1" dirty="0">
                  <a:solidFill>
                    <a:srgbClr val="C40C8F"/>
                  </a:solidFill>
                </a:rPr>
                <a:t> </a:t>
              </a:r>
              <a:r>
                <a:rPr lang="ru-RU" sz="2000" b="1" dirty="0" smtClean="0">
                  <a:solidFill>
                    <a:srgbClr val="C40C8F"/>
                  </a:solidFill>
                </a:rPr>
                <a:t>7 уч. </a:t>
              </a:r>
              <a:endParaRPr lang="en-US" sz="2000" b="1" dirty="0">
                <a:solidFill>
                  <a:srgbClr val="C40C8F"/>
                </a:solidFill>
              </a:endParaRPr>
            </a:p>
          </p:txBody>
        </p:sp>
        <p:grpSp>
          <p:nvGrpSpPr>
            <p:cNvPr id="36" name="Group 55"/>
            <p:cNvGrpSpPr>
              <a:grpSpLocks/>
            </p:cNvGrpSpPr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37" name="Group 56"/>
              <p:cNvGrpSpPr>
                <a:grpSpLocks/>
              </p:cNvGrpSpPr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39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40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42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38" name="Text Box 61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90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ru-RU" b="1" dirty="0" smtClean="0">
                    <a:solidFill>
                      <a:srgbClr val="FFFFFF"/>
                    </a:solidFill>
                  </a:rPr>
                  <a:t>4</a:t>
                </a:r>
                <a:endParaRPr lang="en-US" b="1" dirty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43" name="Group 92"/>
          <p:cNvGrpSpPr>
            <a:grpSpLocks/>
          </p:cNvGrpSpPr>
          <p:nvPr/>
        </p:nvGrpSpPr>
        <p:grpSpPr bwMode="auto">
          <a:xfrm>
            <a:off x="430056" y="3933599"/>
            <a:ext cx="5068887" cy="530225"/>
            <a:chOff x="1269" y="1296"/>
            <a:chExt cx="3193" cy="334"/>
          </a:xfrm>
        </p:grpSpPr>
        <p:sp>
          <p:nvSpPr>
            <p:cNvPr id="44" name="AutoShape 3"/>
            <p:cNvSpPr>
              <a:spLocks noChangeArrowheads="1"/>
            </p:cNvSpPr>
            <p:nvPr/>
          </p:nvSpPr>
          <p:spPr bwMode="gray">
            <a:xfrm>
              <a:off x="1422" y="1296"/>
              <a:ext cx="3040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Text Box 4"/>
            <p:cNvSpPr txBox="1">
              <a:spLocks noChangeArrowheads="1"/>
            </p:cNvSpPr>
            <p:nvPr/>
          </p:nvSpPr>
          <p:spPr bwMode="gray">
            <a:xfrm>
              <a:off x="1525" y="1342"/>
              <a:ext cx="263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000" b="1" dirty="0" smtClean="0">
                  <a:solidFill>
                    <a:srgbClr val="C40C8F"/>
                  </a:solidFill>
                </a:rPr>
                <a:t>Дети-</a:t>
              </a:r>
              <a:r>
                <a:rPr lang="ru-RU" sz="2000" b="1" dirty="0" err="1" smtClean="0">
                  <a:solidFill>
                    <a:srgbClr val="C40C8F"/>
                  </a:solidFill>
                </a:rPr>
                <a:t>полусироты</a:t>
              </a:r>
              <a:r>
                <a:rPr lang="ru-RU" sz="2000" b="1" dirty="0" smtClean="0">
                  <a:solidFill>
                    <a:srgbClr val="C40C8F"/>
                  </a:solidFill>
                </a:rPr>
                <a:t> – 5 уч.</a:t>
              </a:r>
              <a:endParaRPr lang="en-US" sz="2000" b="1" dirty="0">
                <a:solidFill>
                  <a:srgbClr val="C40C8F"/>
                </a:solidFill>
              </a:endParaRPr>
            </a:p>
          </p:txBody>
        </p:sp>
        <p:grpSp>
          <p:nvGrpSpPr>
            <p:cNvPr id="46" name="Group 55"/>
            <p:cNvGrpSpPr>
              <a:grpSpLocks/>
            </p:cNvGrpSpPr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47" name="Group 56"/>
              <p:cNvGrpSpPr>
                <a:grpSpLocks/>
              </p:cNvGrpSpPr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49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50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1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52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48" name="Text Box 61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90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ru-RU" b="1" dirty="0" smtClean="0">
                    <a:solidFill>
                      <a:srgbClr val="FFFFFF"/>
                    </a:solidFill>
                  </a:rPr>
                  <a:t>5</a:t>
                </a:r>
                <a:endParaRPr lang="en-US" b="1" dirty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3" name="Group 92"/>
          <p:cNvGrpSpPr>
            <a:grpSpLocks/>
          </p:cNvGrpSpPr>
          <p:nvPr/>
        </p:nvGrpSpPr>
        <p:grpSpPr bwMode="auto">
          <a:xfrm>
            <a:off x="451546" y="4605899"/>
            <a:ext cx="5068887" cy="530225"/>
            <a:chOff x="1269" y="1296"/>
            <a:chExt cx="3193" cy="334"/>
          </a:xfrm>
        </p:grpSpPr>
        <p:sp>
          <p:nvSpPr>
            <p:cNvPr id="54" name="AutoShape 3"/>
            <p:cNvSpPr>
              <a:spLocks noChangeArrowheads="1"/>
            </p:cNvSpPr>
            <p:nvPr/>
          </p:nvSpPr>
          <p:spPr bwMode="gray">
            <a:xfrm>
              <a:off x="1422" y="1296"/>
              <a:ext cx="3040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Text Box 4"/>
            <p:cNvSpPr txBox="1">
              <a:spLocks noChangeArrowheads="1"/>
            </p:cNvSpPr>
            <p:nvPr/>
          </p:nvSpPr>
          <p:spPr bwMode="gray">
            <a:xfrm>
              <a:off x="1525" y="1342"/>
              <a:ext cx="2733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000" b="1" dirty="0" smtClean="0">
                  <a:solidFill>
                    <a:srgbClr val="C40C8F"/>
                  </a:solidFill>
                </a:rPr>
                <a:t>Дети из малоимущих семей </a:t>
              </a:r>
              <a:r>
                <a:rPr lang="ru-RU" sz="2000" b="1" smtClean="0">
                  <a:solidFill>
                    <a:srgbClr val="C40C8F"/>
                  </a:solidFill>
                </a:rPr>
                <a:t>– </a:t>
              </a:r>
              <a:r>
                <a:rPr lang="ru-RU" sz="2000" b="1">
                  <a:solidFill>
                    <a:srgbClr val="C40C8F"/>
                  </a:solidFill>
                </a:rPr>
                <a:t> </a:t>
              </a:r>
              <a:r>
                <a:rPr lang="ru-RU" sz="2000" b="1" smtClean="0">
                  <a:solidFill>
                    <a:srgbClr val="C40C8F"/>
                  </a:solidFill>
                </a:rPr>
                <a:t>21 </a:t>
              </a:r>
              <a:r>
                <a:rPr lang="ru-RU" sz="2000" b="1" dirty="0" smtClean="0">
                  <a:solidFill>
                    <a:srgbClr val="C40C8F"/>
                  </a:solidFill>
                </a:rPr>
                <a:t>уч.</a:t>
              </a:r>
              <a:endParaRPr lang="en-US" sz="2000" b="1" dirty="0">
                <a:solidFill>
                  <a:srgbClr val="C40C8F"/>
                </a:solidFill>
              </a:endParaRPr>
            </a:p>
          </p:txBody>
        </p:sp>
        <p:grpSp>
          <p:nvGrpSpPr>
            <p:cNvPr id="56" name="Group 55"/>
            <p:cNvGrpSpPr>
              <a:grpSpLocks/>
            </p:cNvGrpSpPr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57" name="Group 56"/>
              <p:cNvGrpSpPr>
                <a:grpSpLocks/>
              </p:cNvGrpSpPr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59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60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1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62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58" name="Text Box 61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90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ru-RU" b="1" dirty="0" smtClean="0">
                    <a:solidFill>
                      <a:srgbClr val="FFFFFF"/>
                    </a:solidFill>
                  </a:rPr>
                  <a:t>6</a:t>
                </a:r>
                <a:endParaRPr lang="en-US" b="1" dirty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63" name="Group 92"/>
          <p:cNvGrpSpPr>
            <a:grpSpLocks/>
          </p:cNvGrpSpPr>
          <p:nvPr/>
        </p:nvGrpSpPr>
        <p:grpSpPr bwMode="auto">
          <a:xfrm>
            <a:off x="428695" y="5229508"/>
            <a:ext cx="5204461" cy="530225"/>
            <a:chOff x="1269" y="1296"/>
            <a:chExt cx="3264" cy="334"/>
          </a:xfrm>
        </p:grpSpPr>
        <p:sp>
          <p:nvSpPr>
            <p:cNvPr id="64" name="AutoShape 3"/>
            <p:cNvSpPr>
              <a:spLocks noChangeArrowheads="1"/>
            </p:cNvSpPr>
            <p:nvPr/>
          </p:nvSpPr>
          <p:spPr bwMode="gray">
            <a:xfrm>
              <a:off x="1422" y="1296"/>
              <a:ext cx="3040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Text Box 4"/>
            <p:cNvSpPr txBox="1">
              <a:spLocks noChangeArrowheads="1"/>
            </p:cNvSpPr>
            <p:nvPr/>
          </p:nvSpPr>
          <p:spPr bwMode="gray">
            <a:xfrm>
              <a:off x="1525" y="1342"/>
              <a:ext cx="3008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000" b="1" dirty="0" smtClean="0">
                  <a:solidFill>
                    <a:srgbClr val="C40C8F"/>
                  </a:solidFill>
                </a:rPr>
                <a:t>Дети состоящие на учете в школе – 0 уч.</a:t>
              </a:r>
              <a:endParaRPr lang="en-US" sz="2000" b="1" dirty="0">
                <a:solidFill>
                  <a:srgbClr val="C40C8F"/>
                </a:solidFill>
              </a:endParaRPr>
            </a:p>
          </p:txBody>
        </p:sp>
        <p:grpSp>
          <p:nvGrpSpPr>
            <p:cNvPr id="66" name="Group 55"/>
            <p:cNvGrpSpPr>
              <a:grpSpLocks/>
            </p:cNvGrpSpPr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67" name="Group 56"/>
              <p:cNvGrpSpPr>
                <a:grpSpLocks/>
              </p:cNvGrpSpPr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69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70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1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72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68" name="Text Box 61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89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ru-RU" b="1" dirty="0" smtClean="0">
                    <a:solidFill>
                      <a:srgbClr val="FFFFFF"/>
                    </a:solidFill>
                  </a:rPr>
                  <a:t>7</a:t>
                </a:r>
                <a:endParaRPr lang="en-US" b="1" dirty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73" name="Group 92"/>
          <p:cNvGrpSpPr>
            <a:grpSpLocks/>
          </p:cNvGrpSpPr>
          <p:nvPr/>
        </p:nvGrpSpPr>
        <p:grpSpPr bwMode="auto">
          <a:xfrm>
            <a:off x="435226" y="5856518"/>
            <a:ext cx="5068887" cy="530225"/>
            <a:chOff x="1269" y="1296"/>
            <a:chExt cx="3193" cy="334"/>
          </a:xfrm>
        </p:grpSpPr>
        <p:sp>
          <p:nvSpPr>
            <p:cNvPr id="74" name="AutoShape 3"/>
            <p:cNvSpPr>
              <a:spLocks noChangeArrowheads="1"/>
            </p:cNvSpPr>
            <p:nvPr/>
          </p:nvSpPr>
          <p:spPr bwMode="gray">
            <a:xfrm>
              <a:off x="1422" y="1296"/>
              <a:ext cx="3040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75" name="Text Box 4"/>
            <p:cNvSpPr txBox="1">
              <a:spLocks noChangeArrowheads="1"/>
            </p:cNvSpPr>
            <p:nvPr/>
          </p:nvSpPr>
          <p:spPr bwMode="gray">
            <a:xfrm>
              <a:off x="1525" y="1342"/>
              <a:ext cx="279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000" b="1" dirty="0" smtClean="0">
                  <a:solidFill>
                    <a:srgbClr val="C40C8F"/>
                  </a:solidFill>
                </a:rPr>
                <a:t>Дети из многодетных семей – </a:t>
              </a:r>
              <a:r>
                <a:rPr lang="ru-RU" sz="2000" b="1" dirty="0">
                  <a:solidFill>
                    <a:srgbClr val="C40C8F"/>
                  </a:solidFill>
                </a:rPr>
                <a:t> </a:t>
              </a:r>
              <a:r>
                <a:rPr lang="ru-RU" sz="2000" b="1" dirty="0" smtClean="0">
                  <a:solidFill>
                    <a:srgbClr val="C40C8F"/>
                  </a:solidFill>
                </a:rPr>
                <a:t>37 уч.</a:t>
              </a:r>
              <a:endParaRPr lang="en-US" sz="2000" b="1" dirty="0">
                <a:solidFill>
                  <a:srgbClr val="C40C8F"/>
                </a:solidFill>
              </a:endParaRPr>
            </a:p>
          </p:txBody>
        </p:sp>
        <p:grpSp>
          <p:nvGrpSpPr>
            <p:cNvPr id="76" name="Group 55"/>
            <p:cNvGrpSpPr>
              <a:grpSpLocks/>
            </p:cNvGrpSpPr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77" name="Group 56"/>
              <p:cNvGrpSpPr>
                <a:grpSpLocks/>
              </p:cNvGrpSpPr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79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80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1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82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78" name="Text Box 61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90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ru-RU" b="1" dirty="0" smtClean="0">
                    <a:solidFill>
                      <a:srgbClr val="FFFFFF"/>
                    </a:solidFill>
                  </a:rPr>
                  <a:t>8</a:t>
                </a:r>
                <a:endParaRPr lang="en-US" b="1" dirty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83" name="Group 92"/>
          <p:cNvGrpSpPr>
            <a:grpSpLocks/>
          </p:cNvGrpSpPr>
          <p:nvPr/>
        </p:nvGrpSpPr>
        <p:grpSpPr bwMode="auto">
          <a:xfrm>
            <a:off x="385591" y="1444643"/>
            <a:ext cx="8262650" cy="530225"/>
            <a:chOff x="1196" y="1289"/>
            <a:chExt cx="5056" cy="334"/>
          </a:xfrm>
        </p:grpSpPr>
        <p:sp>
          <p:nvSpPr>
            <p:cNvPr id="84" name="AutoShape 3"/>
            <p:cNvSpPr>
              <a:spLocks noChangeArrowheads="1"/>
            </p:cNvSpPr>
            <p:nvPr/>
          </p:nvSpPr>
          <p:spPr bwMode="gray">
            <a:xfrm>
              <a:off x="1266" y="1289"/>
              <a:ext cx="4986" cy="334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Text Box 4"/>
            <p:cNvSpPr txBox="1">
              <a:spLocks noChangeArrowheads="1"/>
            </p:cNvSpPr>
            <p:nvPr/>
          </p:nvSpPr>
          <p:spPr bwMode="gray">
            <a:xfrm>
              <a:off x="1525" y="1342"/>
              <a:ext cx="4720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000" b="1" dirty="0" smtClean="0">
                  <a:solidFill>
                    <a:srgbClr val="C40C8F"/>
                  </a:solidFill>
                </a:rPr>
                <a:t>Общее количество детей в школе  - 87</a:t>
              </a:r>
              <a:endParaRPr lang="en-US" sz="2000" b="1" dirty="0">
                <a:solidFill>
                  <a:srgbClr val="C40C8F"/>
                </a:solidFill>
              </a:endParaRPr>
            </a:p>
          </p:txBody>
        </p:sp>
        <p:grpSp>
          <p:nvGrpSpPr>
            <p:cNvPr id="86" name="Group 55"/>
            <p:cNvGrpSpPr>
              <a:grpSpLocks/>
            </p:cNvGrpSpPr>
            <p:nvPr/>
          </p:nvGrpSpPr>
          <p:grpSpPr bwMode="auto">
            <a:xfrm>
              <a:off x="1196" y="1310"/>
              <a:ext cx="328" cy="312"/>
              <a:chOff x="1342" y="1262"/>
              <a:chExt cx="328" cy="312"/>
            </a:xfrm>
          </p:grpSpPr>
          <p:grpSp>
            <p:nvGrpSpPr>
              <p:cNvPr id="87" name="Group 56"/>
              <p:cNvGrpSpPr>
                <a:grpSpLocks/>
              </p:cNvGrpSpPr>
              <p:nvPr/>
            </p:nvGrpSpPr>
            <p:grpSpPr bwMode="auto">
              <a:xfrm>
                <a:off x="1342" y="1262"/>
                <a:ext cx="328" cy="312"/>
                <a:chOff x="1342" y="1262"/>
                <a:chExt cx="328" cy="312"/>
              </a:xfrm>
            </p:grpSpPr>
            <p:pic>
              <p:nvPicPr>
                <p:cNvPr id="89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90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342" y="1262"/>
                  <a:ext cx="263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92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88" name="Text Box 61"/>
              <p:cNvSpPr txBox="1">
                <a:spLocks noChangeArrowheads="1"/>
              </p:cNvSpPr>
              <p:nvPr/>
            </p:nvSpPr>
            <p:spPr bwMode="gray">
              <a:xfrm>
                <a:off x="1379" y="1320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 dirty="0">
                    <a:solidFill>
                      <a:srgbClr val="FFFFFF"/>
                    </a:solidFill>
                  </a:rPr>
                  <a:t>1</a:t>
                </a:r>
              </a:p>
            </p:txBody>
          </p:sp>
        </p:grpSp>
      </p:grpSp>
      <p:sp>
        <p:nvSpPr>
          <p:cNvPr id="93" name="Заголовок 92"/>
          <p:cNvSpPr>
            <a:spLocks noGrp="1"/>
          </p:cNvSpPr>
          <p:nvPr>
            <p:ph type="title"/>
          </p:nvPr>
        </p:nvSpPr>
        <p:spPr>
          <a:xfrm>
            <a:off x="652182" y="295743"/>
            <a:ext cx="7839635" cy="872046"/>
          </a:xfrm>
          <a:solidFill>
            <a:srgbClr val="C40C8F"/>
          </a:solidFill>
        </p:spPr>
        <p:txBody>
          <a:bodyPr>
            <a:norm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Социальный паспорт школы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1" name="~PP3073.WAV">
            <a:hlinkClick r:id="" action="ppaction://media"/>
          </p:cNvPr>
          <p:cNvPicPr>
            <a:picLocks noRot="1" noChangeAspect="1"/>
          </p:cNvPicPr>
          <p:nvPr>
            <a:wavAudioFile r:embed="rId1" name="~PP3073.WAV"/>
          </p:nvPr>
        </p:nvPicPr>
        <p:blipFill>
          <a:blip r:embed="rId6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91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95759" y="1098727"/>
            <a:ext cx="7957621" cy="1872207"/>
          </a:xfrm>
        </p:spPr>
        <p:txBody>
          <a:bodyPr>
            <a:prstTxWarp prst="textArchUp">
              <a:avLst/>
            </a:prstTxWarp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0"/>
                <a:solidFill>
                  <a:srgbClr val="C40C8F"/>
                </a:solidFill>
                <a:effectLst>
                  <a:reflection blurRad="12700" stA="50000" endPos="50000" dist="5000" dir="5400000" sy="-100000" rotWithShape="0"/>
                </a:effectLst>
              </a:rPr>
              <a:t>Спасибо за внимание!!!</a:t>
            </a:r>
            <a:endParaRPr lang="ru-RU" sz="6000" b="1" dirty="0">
              <a:ln w="0"/>
              <a:solidFill>
                <a:srgbClr val="C40C8F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Picture 2" descr="C:\Users\asus\Desktop\учеба Ранхигс\картинка для презентации.gi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6908" y="1676132"/>
            <a:ext cx="3880015" cy="4024313"/>
          </a:xfrm>
          <a:prstGeom prst="rect">
            <a:avLst/>
          </a:prstGeom>
          <a:noFill/>
        </p:spPr>
      </p:pic>
      <p:pic>
        <p:nvPicPr>
          <p:cNvPr id="6" name="~PP3539.WAV">
            <a:hlinkClick r:id="" action="ppaction://media"/>
          </p:cNvPr>
          <p:cNvPicPr>
            <a:picLocks noRot="1" noChangeAspect="1"/>
          </p:cNvPicPr>
          <p:nvPr>
            <a:wavAudioFile r:embed="rId1" name="~PP3539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82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54DE9"/>
          </a:solidFill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Моя школа</a:t>
            </a:r>
            <a:endParaRPr lang="ru-RU" sz="6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92" name="Picture 8" descr="http://img-fotki.yandex.ru/get/6407/47407354.6eb/0_e9e7c_efb9dd0d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68312" y="268224"/>
            <a:ext cx="1554774" cy="1786128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137" y="2189575"/>
            <a:ext cx="5345724" cy="30069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2182" y="295743"/>
            <a:ext cx="7839635" cy="827978"/>
          </a:xfrm>
          <a:solidFill>
            <a:srgbClr val="F54DE9"/>
          </a:solidFill>
          <a:ln w="19050">
            <a:solidFill>
              <a:srgbClr val="7030A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Немного о себе: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 w="76200">
            <a:noFill/>
          </a:ln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40C8F"/>
                </a:solidFill>
              </a:rPr>
              <a:t>Фамилия</a:t>
            </a:r>
            <a:r>
              <a:rPr lang="ru-RU" dirty="0" smtClean="0">
                <a:solidFill>
                  <a:srgbClr val="C40C8F"/>
                </a:solidFill>
              </a:rPr>
              <a:t>                                            - </a:t>
            </a:r>
            <a:r>
              <a:rPr lang="ru-RU" u="sng" dirty="0" err="1" smtClean="0">
                <a:solidFill>
                  <a:srgbClr val="C40C8F"/>
                </a:solidFill>
              </a:rPr>
              <a:t>Магосмедова</a:t>
            </a:r>
            <a:endParaRPr lang="ru-RU" u="sng" dirty="0" smtClean="0">
              <a:solidFill>
                <a:srgbClr val="C40C8F"/>
              </a:solidFill>
            </a:endParaRPr>
          </a:p>
          <a:p>
            <a:r>
              <a:rPr lang="ru-RU" b="1" dirty="0" smtClean="0">
                <a:solidFill>
                  <a:srgbClr val="C40C8F"/>
                </a:solidFill>
              </a:rPr>
              <a:t>Имя                                                                - </a:t>
            </a:r>
            <a:r>
              <a:rPr lang="ru-RU" u="sng" dirty="0" err="1" smtClean="0">
                <a:solidFill>
                  <a:srgbClr val="C40C8F"/>
                </a:solidFill>
              </a:rPr>
              <a:t>Раисат</a:t>
            </a:r>
            <a:endParaRPr lang="ru-RU" u="sng" dirty="0" smtClean="0">
              <a:solidFill>
                <a:srgbClr val="C40C8F"/>
              </a:solidFill>
            </a:endParaRPr>
          </a:p>
          <a:p>
            <a:r>
              <a:rPr lang="ru-RU" b="1" dirty="0" smtClean="0">
                <a:solidFill>
                  <a:srgbClr val="C40C8F"/>
                </a:solidFill>
              </a:rPr>
              <a:t>Отчество</a:t>
            </a:r>
            <a:r>
              <a:rPr lang="ru-RU" dirty="0" smtClean="0">
                <a:solidFill>
                  <a:srgbClr val="C40C8F"/>
                </a:solidFill>
              </a:rPr>
              <a:t>                                         -</a:t>
            </a:r>
            <a:r>
              <a:rPr lang="ru-RU" u="sng" dirty="0" smtClean="0">
                <a:solidFill>
                  <a:srgbClr val="C40C8F"/>
                </a:solidFill>
              </a:rPr>
              <a:t>Карат-</a:t>
            </a:r>
            <a:r>
              <a:rPr lang="ru-RU" u="sng" dirty="0" err="1" smtClean="0">
                <a:solidFill>
                  <a:srgbClr val="C40C8F"/>
                </a:solidFill>
              </a:rPr>
              <a:t>Гаджиевна</a:t>
            </a:r>
            <a:endParaRPr lang="ru-RU" u="sng" dirty="0" smtClean="0">
              <a:solidFill>
                <a:srgbClr val="C40C8F"/>
              </a:solidFill>
            </a:endParaRPr>
          </a:p>
          <a:p>
            <a:r>
              <a:rPr lang="ru-RU" b="1" dirty="0" smtClean="0">
                <a:solidFill>
                  <a:srgbClr val="C40C8F"/>
                </a:solidFill>
              </a:rPr>
              <a:t>Образование</a:t>
            </a:r>
            <a:r>
              <a:rPr lang="ru-RU" dirty="0" smtClean="0">
                <a:solidFill>
                  <a:srgbClr val="C40C8F"/>
                </a:solidFill>
              </a:rPr>
              <a:t>                                             -</a:t>
            </a:r>
            <a:r>
              <a:rPr lang="ru-RU" u="sng" dirty="0" smtClean="0">
                <a:solidFill>
                  <a:srgbClr val="C40C8F"/>
                </a:solidFill>
              </a:rPr>
              <a:t>БПК; ДГПУ</a:t>
            </a:r>
          </a:p>
          <a:p>
            <a:r>
              <a:rPr lang="ru-RU" b="1" dirty="0" smtClean="0">
                <a:solidFill>
                  <a:srgbClr val="C40C8F"/>
                </a:solidFill>
              </a:rPr>
              <a:t>Педагогический стаж работы                      - </a:t>
            </a:r>
            <a:r>
              <a:rPr lang="ru-RU" u="sng" dirty="0" smtClean="0">
                <a:solidFill>
                  <a:srgbClr val="C40C8F"/>
                </a:solidFill>
              </a:rPr>
              <a:t>29 лет </a:t>
            </a:r>
          </a:p>
          <a:p>
            <a:r>
              <a:rPr lang="ru-RU" b="1" dirty="0" smtClean="0">
                <a:solidFill>
                  <a:srgbClr val="C40C8F"/>
                </a:solidFill>
              </a:rPr>
              <a:t>Стаж работы в должности СП                       -</a:t>
            </a:r>
            <a:r>
              <a:rPr lang="ru-RU" u="sng" dirty="0" smtClean="0">
                <a:solidFill>
                  <a:srgbClr val="C40C8F"/>
                </a:solidFill>
              </a:rPr>
              <a:t>15 лет</a:t>
            </a:r>
          </a:p>
          <a:p>
            <a:r>
              <a:rPr lang="ru-RU" b="1" dirty="0" smtClean="0">
                <a:solidFill>
                  <a:srgbClr val="C40C8F"/>
                </a:solidFill>
              </a:rPr>
              <a:t>Квалификационная категория       -</a:t>
            </a:r>
            <a:r>
              <a:rPr lang="ru-RU" u="sng" dirty="0" smtClean="0">
                <a:solidFill>
                  <a:srgbClr val="C40C8F"/>
                </a:solidFill>
              </a:rPr>
              <a:t>1-я категория</a:t>
            </a:r>
          </a:p>
          <a:p>
            <a:r>
              <a:rPr lang="ru-RU" b="1" dirty="0" smtClean="0">
                <a:solidFill>
                  <a:srgbClr val="C40C8F"/>
                </a:solidFill>
              </a:rPr>
              <a:t>Курсы повышения квалификации</a:t>
            </a:r>
            <a:r>
              <a:rPr lang="ru-RU" dirty="0" smtClean="0">
                <a:solidFill>
                  <a:srgbClr val="C40C8F"/>
                </a:solidFill>
              </a:rPr>
              <a:t> </a:t>
            </a:r>
          </a:p>
          <a:p>
            <a:pPr>
              <a:buNone/>
            </a:pPr>
            <a:r>
              <a:rPr lang="ru-RU" b="1" dirty="0" smtClean="0">
                <a:solidFill>
                  <a:srgbClr val="C40C8F"/>
                </a:solidFill>
              </a:rPr>
              <a:t>социальных педагогов                                      </a:t>
            </a:r>
            <a:r>
              <a:rPr lang="ru-RU" dirty="0" smtClean="0">
                <a:solidFill>
                  <a:srgbClr val="C40C8F"/>
                </a:solidFill>
              </a:rPr>
              <a:t>-</a:t>
            </a:r>
            <a:r>
              <a:rPr lang="ru-RU" u="sng" dirty="0" smtClean="0">
                <a:solidFill>
                  <a:srgbClr val="C40C8F"/>
                </a:solidFill>
              </a:rPr>
              <a:t>2016г.</a:t>
            </a:r>
            <a:endParaRPr lang="ru-RU" u="sng" dirty="0">
              <a:solidFill>
                <a:srgbClr val="C40C8F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54DE9"/>
          </a:solidFill>
          <a:ln w="19050">
            <a:solidFill>
              <a:srgbClr val="7030A0"/>
            </a:solidFill>
          </a:ln>
        </p:spPr>
        <p:txBody>
          <a:bodyPr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Мое педагогическое кредо: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400" b="1" i="1" dirty="0" smtClean="0">
              <a:solidFill>
                <a:srgbClr val="C40C8F"/>
              </a:solidFill>
            </a:endParaRPr>
          </a:p>
          <a:p>
            <a:pPr algn="ctr">
              <a:buNone/>
            </a:pPr>
            <a:r>
              <a:rPr lang="ru-RU" sz="4400" b="1" i="1" dirty="0" smtClean="0">
                <a:solidFill>
                  <a:srgbClr val="C40C8F"/>
                </a:solidFill>
              </a:rPr>
              <a:t>«Защита детей - это моя высочайшая забота,</a:t>
            </a:r>
            <a:endParaRPr lang="ru-RU" sz="4400" dirty="0" smtClean="0">
              <a:solidFill>
                <a:srgbClr val="C40C8F"/>
              </a:solidFill>
            </a:endParaRPr>
          </a:p>
          <a:p>
            <a:pPr algn="ctr">
              <a:buNone/>
            </a:pPr>
            <a:r>
              <a:rPr lang="ru-RU" sz="4400" b="1" i="1" dirty="0" smtClean="0">
                <a:solidFill>
                  <a:srgbClr val="C40C8F"/>
                </a:solidFill>
              </a:rPr>
              <a:t>мой профессиональный долг, моё призвание»</a:t>
            </a:r>
            <a:endParaRPr lang="ru-RU" sz="4400" dirty="0" smtClean="0">
              <a:solidFill>
                <a:srgbClr val="C40C8F"/>
              </a:solidFill>
            </a:endParaRPr>
          </a:p>
          <a:p>
            <a:pPr algn="r">
              <a:buNone/>
            </a:pPr>
            <a:r>
              <a:rPr lang="ru-RU" sz="3200" b="1" i="1" dirty="0" smtClean="0">
                <a:solidFill>
                  <a:srgbClr val="C40C8F"/>
                </a:solidFill>
              </a:rPr>
              <a:t>Ш.А. </a:t>
            </a:r>
            <a:r>
              <a:rPr lang="ru-RU" sz="3200" b="1" i="1" dirty="0" err="1" smtClean="0">
                <a:solidFill>
                  <a:srgbClr val="C40C8F"/>
                </a:solidFill>
              </a:rPr>
              <a:t>Амонашвили</a:t>
            </a:r>
            <a:endParaRPr lang="ru-RU" sz="3200" dirty="0" smtClean="0">
              <a:solidFill>
                <a:srgbClr val="C40C8F"/>
              </a:solidFill>
            </a:endParaRPr>
          </a:p>
          <a:p>
            <a:pPr>
              <a:buNone/>
            </a:pP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182" y="295743"/>
            <a:ext cx="7839635" cy="872046"/>
          </a:xfrm>
          <a:solidFill>
            <a:srgbClr val="F54DE9"/>
          </a:solidFill>
          <a:ln w="19050">
            <a:solidFill>
              <a:srgbClr val="7030A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Кто такой социальный педагог?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55" name="Text Box 52"/>
          <p:cNvSpPr txBox="1">
            <a:spLocks noChangeArrowheads="1"/>
          </p:cNvSpPr>
          <p:nvPr/>
        </p:nvSpPr>
        <p:spPr bwMode="gray">
          <a:xfrm>
            <a:off x="396608" y="1476259"/>
            <a:ext cx="8306718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3200" b="1" i="1" dirty="0" smtClean="0">
              <a:solidFill>
                <a:srgbClr val="C40C8F"/>
              </a:solidFill>
            </a:endParaRPr>
          </a:p>
          <a:p>
            <a:pPr algn="ctr"/>
            <a:r>
              <a:rPr lang="ru-RU" sz="4000" b="1" i="1" dirty="0" smtClean="0">
                <a:solidFill>
                  <a:srgbClr val="C40C8F"/>
                </a:solidFill>
              </a:rPr>
              <a:t>Социальный педагог</a:t>
            </a:r>
            <a:r>
              <a:rPr lang="ru-RU" sz="4000" b="1" dirty="0" smtClean="0">
                <a:solidFill>
                  <a:srgbClr val="C40C8F"/>
                </a:solidFill>
              </a:rPr>
              <a:t> – это тот человек в школе, который организует взаимодействие и объединяет усилия школы, семьи, общественности  для поддержки и всесторонней помощи в развитии и воспитании детей.</a:t>
            </a:r>
            <a:endParaRPr lang="en-US" sz="4000" b="1" dirty="0">
              <a:solidFill>
                <a:srgbClr val="C40C8F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92723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182" y="295742"/>
            <a:ext cx="7839635" cy="761877"/>
          </a:xfrm>
          <a:solidFill>
            <a:srgbClr val="F54DE9"/>
          </a:solidFill>
          <a:ln w="19050">
            <a:solidFill>
              <a:srgbClr val="7030A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Цели моей работы :</a:t>
            </a:r>
            <a:endParaRPr lang="en-US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grpSp>
        <p:nvGrpSpPr>
          <p:cNvPr id="3" name="Group 92"/>
          <p:cNvGrpSpPr>
            <a:grpSpLocks/>
          </p:cNvGrpSpPr>
          <p:nvPr/>
        </p:nvGrpSpPr>
        <p:grpSpPr bwMode="auto">
          <a:xfrm>
            <a:off x="396609" y="1134817"/>
            <a:ext cx="8250814" cy="749248"/>
            <a:chOff x="1269" y="1338"/>
            <a:chExt cx="3130" cy="292"/>
          </a:xfrm>
        </p:grpSpPr>
        <p:sp>
          <p:nvSpPr>
            <p:cNvPr id="211" name="AutoShape 3"/>
            <p:cNvSpPr>
              <a:spLocks noChangeArrowheads="1"/>
            </p:cNvSpPr>
            <p:nvPr/>
          </p:nvSpPr>
          <p:spPr bwMode="gray">
            <a:xfrm>
              <a:off x="1422" y="1338"/>
              <a:ext cx="2977" cy="292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12" name="Text Box 4"/>
            <p:cNvSpPr txBox="1">
              <a:spLocks noChangeArrowheads="1"/>
            </p:cNvSpPr>
            <p:nvPr/>
          </p:nvSpPr>
          <p:spPr bwMode="gray">
            <a:xfrm>
              <a:off x="1525" y="1342"/>
              <a:ext cx="2633" cy="2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800" b="1" dirty="0" smtClean="0">
                  <a:solidFill>
                    <a:schemeClr val="accent4">
                      <a:lumMod val="75000"/>
                    </a:schemeClr>
                  </a:solidFill>
                </a:rPr>
                <a:t>Охрана и защита прав ребенка;</a:t>
              </a:r>
              <a:endParaRPr lang="ru-RU" sz="2800" b="1" i="1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grpSp>
          <p:nvGrpSpPr>
            <p:cNvPr id="4" name="Group 55"/>
            <p:cNvGrpSpPr>
              <a:grpSpLocks/>
            </p:cNvGrpSpPr>
            <p:nvPr/>
          </p:nvGrpSpPr>
          <p:grpSpPr bwMode="auto">
            <a:xfrm>
              <a:off x="1269" y="1359"/>
              <a:ext cx="249" cy="263"/>
              <a:chOff x="1415" y="1311"/>
              <a:chExt cx="249" cy="263"/>
            </a:xfrm>
          </p:grpSpPr>
          <p:grpSp>
            <p:nvGrpSpPr>
              <p:cNvPr id="5" name="Group 56"/>
              <p:cNvGrpSpPr>
                <a:grpSpLocks/>
              </p:cNvGrpSpPr>
              <p:nvPr/>
            </p:nvGrpSpPr>
            <p:grpSpPr bwMode="auto">
              <a:xfrm>
                <a:off x="1415" y="1311"/>
                <a:ext cx="249" cy="263"/>
                <a:chOff x="1415" y="1311"/>
                <a:chExt cx="249" cy="263"/>
              </a:xfrm>
            </p:grpSpPr>
            <p:pic>
              <p:nvPicPr>
                <p:cNvPr id="216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17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316"/>
                  <a:ext cx="223" cy="22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8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311"/>
                  <a:ext cx="224" cy="22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219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314"/>
                  <a:ext cx="138" cy="1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15" name="Text Box 61"/>
              <p:cNvSpPr txBox="1">
                <a:spLocks noChangeArrowheads="1"/>
              </p:cNvSpPr>
              <p:nvPr/>
            </p:nvSpPr>
            <p:spPr bwMode="gray">
              <a:xfrm>
                <a:off x="1454" y="1341"/>
                <a:ext cx="180" cy="1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b="1" dirty="0">
                    <a:solidFill>
                      <a:srgbClr val="FFFFFF"/>
                    </a:solidFill>
                  </a:rPr>
                  <a:t>1</a:t>
                </a:r>
              </a:p>
            </p:txBody>
          </p:sp>
        </p:grpSp>
      </p:grpSp>
      <p:grpSp>
        <p:nvGrpSpPr>
          <p:cNvPr id="9" name="Group 94"/>
          <p:cNvGrpSpPr>
            <a:grpSpLocks/>
          </p:cNvGrpSpPr>
          <p:nvPr/>
        </p:nvGrpSpPr>
        <p:grpSpPr bwMode="auto">
          <a:xfrm>
            <a:off x="396951" y="3718113"/>
            <a:ext cx="8329700" cy="1401761"/>
            <a:chOff x="1289" y="2315"/>
            <a:chExt cx="3277" cy="883"/>
          </a:xfrm>
        </p:grpSpPr>
        <p:sp>
          <p:nvSpPr>
            <p:cNvPr id="231" name="AutoShape 23"/>
            <p:cNvSpPr>
              <a:spLocks noChangeArrowheads="1"/>
            </p:cNvSpPr>
            <p:nvPr/>
          </p:nvSpPr>
          <p:spPr bwMode="gray">
            <a:xfrm>
              <a:off x="1422" y="2355"/>
              <a:ext cx="3144" cy="810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32" name="Text Box 31"/>
            <p:cNvSpPr txBox="1">
              <a:spLocks noChangeArrowheads="1"/>
            </p:cNvSpPr>
            <p:nvPr/>
          </p:nvSpPr>
          <p:spPr bwMode="gray">
            <a:xfrm>
              <a:off x="1578" y="2326"/>
              <a:ext cx="2633" cy="8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800" dirty="0" smtClean="0">
                  <a:solidFill>
                    <a:srgbClr val="00B050"/>
                  </a:solidFill>
                </a:rPr>
                <a:t>Подготовка к самостоятельной жизни;  Формирование у детей способности к ответственным решениям</a:t>
              </a:r>
              <a:endParaRPr lang="ru-RU" sz="2800" b="1" i="1" dirty="0">
                <a:solidFill>
                  <a:srgbClr val="00B050"/>
                </a:solidFill>
              </a:endParaRPr>
            </a:p>
          </p:txBody>
        </p:sp>
        <p:grpSp>
          <p:nvGrpSpPr>
            <p:cNvPr id="10" name="Group 69"/>
            <p:cNvGrpSpPr>
              <a:grpSpLocks/>
            </p:cNvGrpSpPr>
            <p:nvPr/>
          </p:nvGrpSpPr>
          <p:grpSpPr bwMode="auto">
            <a:xfrm>
              <a:off x="1289" y="2315"/>
              <a:ext cx="274" cy="370"/>
              <a:chOff x="1435" y="2267"/>
              <a:chExt cx="274" cy="370"/>
            </a:xfrm>
          </p:grpSpPr>
          <p:sp>
            <p:nvSpPr>
              <p:cNvPr id="234" name="Text Box 70"/>
              <p:cNvSpPr txBox="1">
                <a:spLocks noChangeArrowheads="1"/>
              </p:cNvSpPr>
              <p:nvPr/>
            </p:nvSpPr>
            <p:spPr bwMode="gray">
              <a:xfrm>
                <a:off x="1444" y="2378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 dirty="0">
                    <a:solidFill>
                      <a:srgbClr val="FFFFFF"/>
                    </a:solidFill>
                  </a:rPr>
                  <a:t>3</a:t>
                </a:r>
              </a:p>
            </p:txBody>
          </p:sp>
          <p:grpSp>
            <p:nvGrpSpPr>
              <p:cNvPr id="11" name="Group 71"/>
              <p:cNvGrpSpPr>
                <a:grpSpLocks/>
              </p:cNvGrpSpPr>
              <p:nvPr/>
            </p:nvGrpSpPr>
            <p:grpSpPr bwMode="auto">
              <a:xfrm>
                <a:off x="1435" y="2267"/>
                <a:ext cx="274" cy="370"/>
                <a:chOff x="1434" y="1297"/>
                <a:chExt cx="274" cy="370"/>
              </a:xfrm>
            </p:grpSpPr>
            <p:pic>
              <p:nvPicPr>
                <p:cNvPr id="237" name="Picture 72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38" name="Oval 73"/>
                <p:cNvSpPr>
                  <a:spLocks noChangeArrowheads="1"/>
                </p:cNvSpPr>
                <p:nvPr/>
              </p:nvSpPr>
              <p:spPr bwMode="gray">
                <a:xfrm flipH="1">
                  <a:off x="1478" y="1297"/>
                  <a:ext cx="230" cy="37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/>
                    </a:gs>
                    <a:gs pos="100000">
                      <a:srgbClr val="10E47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240" name="Picture 75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0" y="1382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36" name="Text Box 76"/>
              <p:cNvSpPr txBox="1">
                <a:spLocks noChangeArrowheads="1"/>
              </p:cNvSpPr>
              <p:nvPr/>
            </p:nvSpPr>
            <p:spPr bwMode="gray">
              <a:xfrm>
                <a:off x="1507" y="2331"/>
                <a:ext cx="122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b="1" dirty="0">
                    <a:solidFill>
                      <a:srgbClr val="FFFFFF"/>
                    </a:solidFill>
                  </a:rPr>
                  <a:t>3</a:t>
                </a:r>
              </a:p>
            </p:txBody>
          </p:sp>
        </p:grpSp>
      </p:grpSp>
      <p:grpSp>
        <p:nvGrpSpPr>
          <p:cNvPr id="15" name="Group 96"/>
          <p:cNvGrpSpPr>
            <a:grpSpLocks/>
          </p:cNvGrpSpPr>
          <p:nvPr/>
        </p:nvGrpSpPr>
        <p:grpSpPr bwMode="auto">
          <a:xfrm>
            <a:off x="518341" y="5374415"/>
            <a:ext cx="8205529" cy="1384297"/>
            <a:chOff x="1215" y="3166"/>
            <a:chExt cx="4428" cy="872"/>
          </a:xfrm>
        </p:grpSpPr>
        <p:sp>
          <p:nvSpPr>
            <p:cNvPr id="253" name="AutoShape 43"/>
            <p:cNvSpPr>
              <a:spLocks noChangeArrowheads="1"/>
            </p:cNvSpPr>
            <p:nvPr/>
          </p:nvSpPr>
          <p:spPr bwMode="gray">
            <a:xfrm>
              <a:off x="1346" y="3198"/>
              <a:ext cx="4297" cy="763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54" name="Text Box 52"/>
            <p:cNvSpPr txBox="1">
              <a:spLocks noChangeArrowheads="1"/>
            </p:cNvSpPr>
            <p:nvPr/>
          </p:nvSpPr>
          <p:spPr bwMode="gray">
            <a:xfrm>
              <a:off x="1475" y="3166"/>
              <a:ext cx="3924" cy="8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800" dirty="0" smtClean="0">
                  <a:solidFill>
                    <a:srgbClr val="0070C0"/>
                  </a:solidFill>
                </a:rPr>
                <a:t>Развитие умения общаться и сотрудничать;  Поддержка учащихся, имеющих проблемы в социализации</a:t>
              </a:r>
              <a:endParaRPr lang="ru-RU" sz="2800" dirty="0">
                <a:solidFill>
                  <a:srgbClr val="0070C0"/>
                </a:solidFill>
              </a:endParaRPr>
            </a:p>
          </p:txBody>
        </p:sp>
        <p:grpSp>
          <p:nvGrpSpPr>
            <p:cNvPr id="16" name="Group 85"/>
            <p:cNvGrpSpPr>
              <a:grpSpLocks/>
            </p:cNvGrpSpPr>
            <p:nvPr/>
          </p:nvGrpSpPr>
          <p:grpSpPr bwMode="auto">
            <a:xfrm>
              <a:off x="1215" y="3216"/>
              <a:ext cx="325" cy="398"/>
              <a:chOff x="1361" y="3168"/>
              <a:chExt cx="325" cy="398"/>
            </a:xfrm>
          </p:grpSpPr>
          <p:grpSp>
            <p:nvGrpSpPr>
              <p:cNvPr id="17" name="Group 86"/>
              <p:cNvGrpSpPr>
                <a:grpSpLocks/>
              </p:cNvGrpSpPr>
              <p:nvPr/>
            </p:nvGrpSpPr>
            <p:grpSpPr bwMode="auto">
              <a:xfrm>
                <a:off x="1387" y="3168"/>
                <a:ext cx="299" cy="398"/>
                <a:chOff x="1388" y="1238"/>
                <a:chExt cx="299" cy="398"/>
              </a:xfrm>
            </p:grpSpPr>
            <p:pic>
              <p:nvPicPr>
                <p:cNvPr id="258" name="Picture 87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27" y="1583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59" name="Oval 88"/>
                <p:cNvSpPr>
                  <a:spLocks noChangeArrowheads="1"/>
                </p:cNvSpPr>
                <p:nvPr/>
              </p:nvSpPr>
              <p:spPr bwMode="gray">
                <a:xfrm flipH="1">
                  <a:off x="1392" y="1283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4D98E3"/>
                    </a:gs>
                    <a:gs pos="100000">
                      <a:srgbClr val="4D98E3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60" name="Oval 89"/>
                <p:cNvSpPr>
                  <a:spLocks noChangeArrowheads="1"/>
                </p:cNvSpPr>
                <p:nvPr/>
              </p:nvSpPr>
              <p:spPr bwMode="gray">
                <a:xfrm flipH="1">
                  <a:off x="1388" y="1238"/>
                  <a:ext cx="299" cy="33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4D98E3">
                        <a:gamma/>
                        <a:shade val="63529"/>
                        <a:invGamma/>
                      </a:srgbClr>
                    </a:gs>
                    <a:gs pos="100000">
                      <a:srgbClr val="4D98E3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261" name="Picture 90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51" y="1320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57" name="Text Box 91"/>
              <p:cNvSpPr txBox="1">
                <a:spLocks noChangeArrowheads="1"/>
              </p:cNvSpPr>
              <p:nvPr/>
            </p:nvSpPr>
            <p:spPr bwMode="gray">
              <a:xfrm>
                <a:off x="1361" y="3235"/>
                <a:ext cx="236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solidFill>
                      <a:srgbClr val="FFFFFF"/>
                    </a:solidFill>
                  </a:rPr>
                  <a:t>  4</a:t>
                </a:r>
                <a:endParaRPr lang="en-US" b="1" dirty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5" name="Group 93"/>
          <p:cNvGrpSpPr>
            <a:grpSpLocks/>
          </p:cNvGrpSpPr>
          <p:nvPr/>
        </p:nvGrpSpPr>
        <p:grpSpPr bwMode="auto">
          <a:xfrm>
            <a:off x="297924" y="2075125"/>
            <a:ext cx="8489699" cy="1819581"/>
            <a:chOff x="874" y="1688"/>
            <a:chExt cx="4575" cy="1115"/>
          </a:xfrm>
        </p:grpSpPr>
        <p:sp>
          <p:nvSpPr>
            <p:cNvPr id="56" name="AutoShape 13"/>
            <p:cNvSpPr>
              <a:spLocks noChangeArrowheads="1"/>
            </p:cNvSpPr>
            <p:nvPr/>
          </p:nvSpPr>
          <p:spPr bwMode="gray">
            <a:xfrm>
              <a:off x="1077" y="1729"/>
              <a:ext cx="4287" cy="686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Text Box 21"/>
            <p:cNvSpPr txBox="1">
              <a:spLocks noChangeArrowheads="1"/>
            </p:cNvSpPr>
            <p:nvPr/>
          </p:nvSpPr>
          <p:spPr bwMode="gray">
            <a:xfrm>
              <a:off x="1226" y="1688"/>
              <a:ext cx="4223" cy="7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lvl="0"/>
              <a:r>
                <a:rPr lang="ru-RU" sz="2400" dirty="0" smtClean="0">
                  <a:solidFill>
                    <a:srgbClr val="FFC000"/>
                  </a:solidFill>
                </a:rPr>
                <a:t>Оказание комплексной помощи в саморазвитии, самореализации и включение в социально значимую деятельность;</a:t>
              </a:r>
              <a:endParaRPr lang="ru-RU" sz="2400" b="1" i="1" dirty="0" smtClean="0">
                <a:solidFill>
                  <a:srgbClr val="FFC000"/>
                </a:solidFill>
              </a:endParaRPr>
            </a:p>
          </p:txBody>
        </p:sp>
        <p:grpSp>
          <p:nvGrpSpPr>
            <p:cNvPr id="58" name="Group 62"/>
            <p:cNvGrpSpPr>
              <a:grpSpLocks/>
            </p:cNvGrpSpPr>
            <p:nvPr/>
          </p:nvGrpSpPr>
          <p:grpSpPr bwMode="auto">
            <a:xfrm>
              <a:off x="874" y="1812"/>
              <a:ext cx="445" cy="991"/>
              <a:chOff x="1020" y="1764"/>
              <a:chExt cx="445" cy="991"/>
            </a:xfrm>
          </p:grpSpPr>
          <p:grpSp>
            <p:nvGrpSpPr>
              <p:cNvPr id="59" name="Group 63"/>
              <p:cNvGrpSpPr>
                <a:grpSpLocks/>
              </p:cNvGrpSpPr>
              <p:nvPr/>
            </p:nvGrpSpPr>
            <p:grpSpPr bwMode="auto">
              <a:xfrm>
                <a:off x="1020" y="1764"/>
                <a:ext cx="445" cy="991"/>
                <a:chOff x="1021" y="1264"/>
                <a:chExt cx="445" cy="991"/>
              </a:xfrm>
            </p:grpSpPr>
            <p:pic>
              <p:nvPicPr>
                <p:cNvPr id="61" name="Picture 64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16" y="1493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62" name="Oval 65"/>
                <p:cNvSpPr>
                  <a:spLocks noChangeArrowheads="1"/>
                </p:cNvSpPr>
                <p:nvPr/>
              </p:nvSpPr>
              <p:spPr bwMode="gray">
                <a:xfrm rot="10800000" flipH="1" flipV="1">
                  <a:off x="1061" y="1299"/>
                  <a:ext cx="266" cy="32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/>
                    </a:gs>
                    <a:gs pos="100000">
                      <a:srgbClr val="FCF71A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3" name="Oval 66"/>
                <p:cNvSpPr>
                  <a:spLocks noChangeArrowheads="1"/>
                </p:cNvSpPr>
                <p:nvPr/>
              </p:nvSpPr>
              <p:spPr bwMode="gray">
                <a:xfrm rot="1268677" flipH="1" flipV="1">
                  <a:off x="1021" y="1373"/>
                  <a:ext cx="114" cy="11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>
                        <a:gamma/>
                        <a:shade val="63529"/>
                        <a:invGamma/>
                      </a:srgbClr>
                    </a:gs>
                    <a:gs pos="100000">
                      <a:srgbClr val="FCF71A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64" name="Picture 67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92" y="1264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65" name="Picture 64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22" y="2202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60" name="Text Box 68"/>
              <p:cNvSpPr txBox="1">
                <a:spLocks noChangeArrowheads="1"/>
              </p:cNvSpPr>
              <p:nvPr/>
            </p:nvSpPr>
            <p:spPr bwMode="gray">
              <a:xfrm rot="10969578" flipV="1">
                <a:off x="1132" y="1851"/>
                <a:ext cx="246" cy="2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b="1" dirty="0">
                    <a:solidFill>
                      <a:srgbClr val="FFFFFF"/>
                    </a:solidFill>
                  </a:rPr>
                  <a:t>2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292723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811" y="242370"/>
            <a:ext cx="8425717" cy="738131"/>
          </a:xfrm>
          <a:solidFill>
            <a:srgbClr val="F54DE9"/>
          </a:solidFill>
          <a:ln w="19050">
            <a:solidFill>
              <a:srgbClr val="7030A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Aharoni" pitchFamily="2" charset="-79"/>
              </a:rPr>
              <a:t>Задачи моей деятельности: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grpSp>
        <p:nvGrpSpPr>
          <p:cNvPr id="3" name="Group 92"/>
          <p:cNvGrpSpPr>
            <a:grpSpLocks/>
          </p:cNvGrpSpPr>
          <p:nvPr/>
        </p:nvGrpSpPr>
        <p:grpSpPr bwMode="auto">
          <a:xfrm>
            <a:off x="253388" y="1057619"/>
            <a:ext cx="8494005" cy="913575"/>
            <a:chOff x="1269" y="1412"/>
            <a:chExt cx="3193" cy="229"/>
          </a:xfrm>
        </p:grpSpPr>
        <p:sp>
          <p:nvSpPr>
            <p:cNvPr id="211" name="AutoShape 3"/>
            <p:cNvSpPr>
              <a:spLocks noChangeArrowheads="1"/>
            </p:cNvSpPr>
            <p:nvPr/>
          </p:nvSpPr>
          <p:spPr bwMode="gray">
            <a:xfrm>
              <a:off x="1422" y="1441"/>
              <a:ext cx="3040" cy="200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>
                <a:latin typeface="Monotype Corsiva" pitchFamily="66" charset="0"/>
              </a:endParaRPr>
            </a:p>
          </p:txBody>
        </p:sp>
        <p:sp useBgFill="1">
          <p:nvSpPr>
            <p:cNvPr id="212" name="Text Box 4"/>
            <p:cNvSpPr txBox="1">
              <a:spLocks noChangeArrowheads="1"/>
            </p:cNvSpPr>
            <p:nvPr/>
          </p:nvSpPr>
          <p:spPr bwMode="gray">
            <a:xfrm>
              <a:off x="1525" y="1464"/>
              <a:ext cx="2633" cy="162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b="1" dirty="0" smtClean="0">
                  <a:solidFill>
                    <a:schemeClr val="accent2">
                      <a:lumMod val="75000"/>
                    </a:schemeClr>
                  </a:solidFill>
                  <a:latin typeface="Monotype Corsiva" pitchFamily="66" charset="0"/>
                </a:rPr>
                <a:t>Формирование у учащихся адекватного представления о здоровом образе жизни, профилактика утомляемости школьников в процессе учебного труда</a:t>
              </a:r>
              <a:r>
                <a:rPr lang="ru-RU" dirty="0" smtClean="0">
                  <a:latin typeface="Monotype Corsiva" pitchFamily="66" charset="0"/>
                </a:rPr>
                <a:t>.</a:t>
              </a:r>
              <a:endParaRPr lang="ru-RU" i="1" dirty="0">
                <a:latin typeface="Monotype Corsiva" pitchFamily="66" charset="0"/>
              </a:endParaRPr>
            </a:p>
          </p:txBody>
        </p:sp>
        <p:grpSp>
          <p:nvGrpSpPr>
            <p:cNvPr id="4" name="Group 55"/>
            <p:cNvGrpSpPr>
              <a:grpSpLocks/>
            </p:cNvGrpSpPr>
            <p:nvPr/>
          </p:nvGrpSpPr>
          <p:grpSpPr bwMode="auto">
            <a:xfrm>
              <a:off x="1269" y="1412"/>
              <a:ext cx="277" cy="210"/>
              <a:chOff x="1415" y="1364"/>
              <a:chExt cx="277" cy="210"/>
            </a:xfrm>
          </p:grpSpPr>
          <p:grpSp>
            <p:nvGrpSpPr>
              <p:cNvPr id="5" name="Group 56"/>
              <p:cNvGrpSpPr>
                <a:grpSpLocks/>
              </p:cNvGrpSpPr>
              <p:nvPr/>
            </p:nvGrpSpPr>
            <p:grpSpPr bwMode="auto">
              <a:xfrm>
                <a:off x="1415" y="1364"/>
                <a:ext cx="277" cy="210"/>
                <a:chOff x="1415" y="1364"/>
                <a:chExt cx="277" cy="210"/>
              </a:xfrm>
            </p:grpSpPr>
            <p:pic>
              <p:nvPicPr>
                <p:cNvPr id="216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458"/>
                  <a:ext cx="230" cy="1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17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364"/>
                  <a:ext cx="266" cy="17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>
                    <a:latin typeface="Monotype Corsiva" pitchFamily="66" charset="0"/>
                  </a:endParaRPr>
                </a:p>
              </p:txBody>
            </p:sp>
            <p:sp>
              <p:nvSpPr>
                <p:cNvPr id="218" name="Oval 59"/>
                <p:cNvSpPr>
                  <a:spLocks noChangeArrowheads="1"/>
                </p:cNvSpPr>
                <p:nvPr/>
              </p:nvSpPr>
              <p:spPr bwMode="gray">
                <a:xfrm rot="20594538" flipH="1">
                  <a:off x="1422" y="1366"/>
                  <a:ext cx="270" cy="16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>
                    <a:latin typeface="Monotype Corsiva" pitchFamily="66" charset="0"/>
                  </a:endParaRPr>
                </a:p>
              </p:txBody>
            </p:sp>
            <p:pic>
              <p:nvPicPr>
                <p:cNvPr id="219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83" y="1397"/>
                  <a:ext cx="174" cy="10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15" name="Text Box 61"/>
              <p:cNvSpPr txBox="1">
                <a:spLocks noChangeArrowheads="1"/>
              </p:cNvSpPr>
              <p:nvPr/>
            </p:nvSpPr>
            <p:spPr bwMode="gray">
              <a:xfrm>
                <a:off x="1461" y="1383"/>
                <a:ext cx="91" cy="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b="1" dirty="0">
                    <a:solidFill>
                      <a:srgbClr val="FFFFFF"/>
                    </a:solidFill>
                    <a:latin typeface="Monotype Corsiva" pitchFamily="66" charset="0"/>
                  </a:rPr>
                  <a:t>1</a:t>
                </a:r>
              </a:p>
            </p:txBody>
          </p:sp>
        </p:grpSp>
      </p:grpSp>
      <p:grpSp>
        <p:nvGrpSpPr>
          <p:cNvPr id="6" name="Group 93"/>
          <p:cNvGrpSpPr>
            <a:grpSpLocks/>
          </p:cNvGrpSpPr>
          <p:nvPr/>
        </p:nvGrpSpPr>
        <p:grpSpPr bwMode="auto">
          <a:xfrm>
            <a:off x="322106" y="2115239"/>
            <a:ext cx="8436304" cy="804230"/>
            <a:chOff x="1268" y="1776"/>
            <a:chExt cx="3194" cy="826"/>
          </a:xfrm>
        </p:grpSpPr>
        <p:sp>
          <p:nvSpPr>
            <p:cNvPr id="221" name="AutoShape 13"/>
            <p:cNvSpPr>
              <a:spLocks noChangeArrowheads="1"/>
            </p:cNvSpPr>
            <p:nvPr/>
          </p:nvSpPr>
          <p:spPr bwMode="gray">
            <a:xfrm>
              <a:off x="1422" y="1776"/>
              <a:ext cx="3040" cy="826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>
                <a:latin typeface="Monotype Corsiva" pitchFamily="66" charset="0"/>
              </a:endParaRPr>
            </a:p>
          </p:txBody>
        </p:sp>
        <p:sp>
          <p:nvSpPr>
            <p:cNvPr id="222" name="Text Box 21"/>
            <p:cNvSpPr txBox="1">
              <a:spLocks noChangeArrowheads="1"/>
            </p:cNvSpPr>
            <p:nvPr/>
          </p:nvSpPr>
          <p:spPr bwMode="gray">
            <a:xfrm>
              <a:off x="1525" y="1824"/>
              <a:ext cx="2633" cy="6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b="1" dirty="0" smtClean="0">
                  <a:solidFill>
                    <a:srgbClr val="FFC000"/>
                  </a:solidFill>
                  <a:latin typeface="Monotype Corsiva" pitchFamily="66" charset="0"/>
                </a:rPr>
                <a:t>Координация деятельности всех специалистов школы по повышению успеваемости и социальной адаптации детей и подростков.</a:t>
              </a:r>
              <a:endParaRPr lang="ru-RU" b="1" i="1" dirty="0">
                <a:solidFill>
                  <a:srgbClr val="FFC000"/>
                </a:solidFill>
                <a:latin typeface="Monotype Corsiva" pitchFamily="66" charset="0"/>
              </a:endParaRPr>
            </a:p>
          </p:txBody>
        </p:sp>
        <p:grpSp>
          <p:nvGrpSpPr>
            <p:cNvPr id="7" name="Group 62"/>
            <p:cNvGrpSpPr>
              <a:grpSpLocks/>
            </p:cNvGrpSpPr>
            <p:nvPr/>
          </p:nvGrpSpPr>
          <p:grpSpPr bwMode="auto">
            <a:xfrm>
              <a:off x="1268" y="1824"/>
              <a:ext cx="266" cy="588"/>
              <a:chOff x="1414" y="1776"/>
              <a:chExt cx="266" cy="588"/>
            </a:xfrm>
          </p:grpSpPr>
          <p:grpSp>
            <p:nvGrpSpPr>
              <p:cNvPr id="8" name="Group 63"/>
              <p:cNvGrpSpPr>
                <a:grpSpLocks/>
              </p:cNvGrpSpPr>
              <p:nvPr/>
            </p:nvGrpSpPr>
            <p:grpSpPr bwMode="auto">
              <a:xfrm>
                <a:off x="1414" y="1776"/>
                <a:ext cx="266" cy="588"/>
                <a:chOff x="1415" y="1276"/>
                <a:chExt cx="266" cy="588"/>
              </a:xfrm>
            </p:grpSpPr>
            <p:pic>
              <p:nvPicPr>
                <p:cNvPr id="226" name="Picture 64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27" name="Oval 65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55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/>
                    </a:gs>
                    <a:gs pos="100000">
                      <a:srgbClr val="FCF71A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>
                    <a:latin typeface="Monotype Corsiva" pitchFamily="66" charset="0"/>
                  </a:endParaRPr>
                </a:p>
              </p:txBody>
            </p:sp>
            <p:sp>
              <p:nvSpPr>
                <p:cNvPr id="228" name="Oval 66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5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>
                        <a:gamma/>
                        <a:shade val="63529"/>
                        <a:invGamma/>
                      </a:srgbClr>
                    </a:gs>
                    <a:gs pos="100000">
                      <a:srgbClr val="FCF71A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>
                    <a:latin typeface="Monotype Corsiva" pitchFamily="66" charset="0"/>
                  </a:endParaRPr>
                </a:p>
              </p:txBody>
            </p:sp>
            <p:pic>
              <p:nvPicPr>
                <p:cNvPr id="229" name="Picture 67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55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25" name="Text Box 68"/>
              <p:cNvSpPr txBox="1">
                <a:spLocks noChangeArrowheads="1"/>
              </p:cNvSpPr>
              <p:nvPr/>
            </p:nvSpPr>
            <p:spPr bwMode="gray">
              <a:xfrm>
                <a:off x="1440" y="1792"/>
                <a:ext cx="114" cy="3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 dirty="0">
                    <a:solidFill>
                      <a:srgbClr val="FFFFFF"/>
                    </a:solidFill>
                    <a:latin typeface="Monotype Corsiva" pitchFamily="66" charset="0"/>
                  </a:rPr>
                  <a:t>2</a:t>
                </a:r>
              </a:p>
            </p:txBody>
          </p:sp>
        </p:grpSp>
      </p:grpSp>
      <p:grpSp>
        <p:nvGrpSpPr>
          <p:cNvPr id="9" name="Group 94"/>
          <p:cNvGrpSpPr>
            <a:grpSpLocks/>
          </p:cNvGrpSpPr>
          <p:nvPr/>
        </p:nvGrpSpPr>
        <p:grpSpPr bwMode="auto">
          <a:xfrm>
            <a:off x="358332" y="3066541"/>
            <a:ext cx="8356010" cy="723260"/>
            <a:chOff x="1270" y="2174"/>
            <a:chExt cx="3192" cy="418"/>
          </a:xfrm>
        </p:grpSpPr>
        <p:sp>
          <p:nvSpPr>
            <p:cNvPr id="231" name="AutoShape 23"/>
            <p:cNvSpPr>
              <a:spLocks noChangeArrowheads="1"/>
            </p:cNvSpPr>
            <p:nvPr/>
          </p:nvSpPr>
          <p:spPr bwMode="gray">
            <a:xfrm>
              <a:off x="1422" y="2174"/>
              <a:ext cx="3040" cy="407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>
                <a:latin typeface="Monotype Corsiva" pitchFamily="66" charset="0"/>
              </a:endParaRPr>
            </a:p>
          </p:txBody>
        </p:sp>
        <p:sp>
          <p:nvSpPr>
            <p:cNvPr id="232" name="Text Box 31"/>
            <p:cNvSpPr txBox="1">
              <a:spLocks noChangeArrowheads="1"/>
            </p:cNvSpPr>
            <p:nvPr/>
          </p:nvSpPr>
          <p:spPr bwMode="gray">
            <a:xfrm>
              <a:off x="1516" y="2185"/>
              <a:ext cx="2937" cy="3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b="1" dirty="0" smtClean="0">
                  <a:solidFill>
                    <a:srgbClr val="00B050"/>
                  </a:solidFill>
                  <a:latin typeface="Monotype Corsiva" pitchFamily="66" charset="0"/>
                </a:rPr>
                <a:t>Формирование у старшеклассников мотивации и познавательных интересов к продолжению образования.</a:t>
              </a:r>
              <a:endParaRPr lang="ru-RU" b="1" i="1" dirty="0">
                <a:solidFill>
                  <a:srgbClr val="00B050"/>
                </a:solidFill>
                <a:latin typeface="Monotype Corsiva" pitchFamily="66" charset="0"/>
              </a:endParaRPr>
            </a:p>
          </p:txBody>
        </p:sp>
        <p:grpSp>
          <p:nvGrpSpPr>
            <p:cNvPr id="10" name="Group 69"/>
            <p:cNvGrpSpPr>
              <a:grpSpLocks/>
            </p:cNvGrpSpPr>
            <p:nvPr/>
          </p:nvGrpSpPr>
          <p:grpSpPr bwMode="auto">
            <a:xfrm>
              <a:off x="1270" y="2294"/>
              <a:ext cx="266" cy="298"/>
              <a:chOff x="1416" y="2246"/>
              <a:chExt cx="266" cy="298"/>
            </a:xfrm>
          </p:grpSpPr>
          <p:sp>
            <p:nvSpPr>
              <p:cNvPr id="234" name="Text Box 70"/>
              <p:cNvSpPr txBox="1">
                <a:spLocks noChangeArrowheads="1"/>
              </p:cNvSpPr>
              <p:nvPr/>
            </p:nvSpPr>
            <p:spPr bwMode="gray">
              <a:xfrm>
                <a:off x="1435" y="2267"/>
                <a:ext cx="117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  <a:latin typeface="Monotype Corsiva" pitchFamily="66" charset="0"/>
                  </a:rPr>
                  <a:t>3</a:t>
                </a:r>
              </a:p>
            </p:txBody>
          </p:sp>
          <p:grpSp>
            <p:nvGrpSpPr>
              <p:cNvPr id="11" name="Group 71"/>
              <p:cNvGrpSpPr>
                <a:grpSpLocks/>
              </p:cNvGrpSpPr>
              <p:nvPr/>
            </p:nvGrpSpPr>
            <p:grpSpPr bwMode="auto">
              <a:xfrm>
                <a:off x="1416" y="2246"/>
                <a:ext cx="266" cy="298"/>
                <a:chOff x="1415" y="1276"/>
                <a:chExt cx="266" cy="298"/>
              </a:xfrm>
            </p:grpSpPr>
            <p:pic>
              <p:nvPicPr>
                <p:cNvPr id="237" name="Picture 72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38" name="Oval 73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/>
                    </a:gs>
                    <a:gs pos="100000">
                      <a:srgbClr val="10E47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>
                    <a:latin typeface="Monotype Corsiva" pitchFamily="66" charset="0"/>
                  </a:endParaRPr>
                </a:p>
              </p:txBody>
            </p:sp>
            <p:sp>
              <p:nvSpPr>
                <p:cNvPr id="239" name="Oval 74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>
                        <a:gamma/>
                        <a:shade val="63529"/>
                        <a:invGamma/>
                      </a:srgbClr>
                    </a:gs>
                    <a:gs pos="100000">
                      <a:srgbClr val="10E47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>
                    <a:latin typeface="Monotype Corsiva" pitchFamily="66" charset="0"/>
                  </a:endParaRPr>
                </a:p>
              </p:txBody>
            </p:sp>
            <p:pic>
              <p:nvPicPr>
                <p:cNvPr id="240" name="Picture 75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36" name="Text Box 76"/>
              <p:cNvSpPr txBox="1">
                <a:spLocks noChangeArrowheads="1"/>
              </p:cNvSpPr>
              <p:nvPr/>
            </p:nvSpPr>
            <p:spPr bwMode="gray">
              <a:xfrm>
                <a:off x="1442" y="2262"/>
                <a:ext cx="117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  <a:latin typeface="Monotype Corsiva" pitchFamily="66" charset="0"/>
                  </a:rPr>
                  <a:t>3</a:t>
                </a:r>
              </a:p>
            </p:txBody>
          </p:sp>
        </p:grpSp>
      </p:grpSp>
      <p:grpSp>
        <p:nvGrpSpPr>
          <p:cNvPr id="12" name="Group 95"/>
          <p:cNvGrpSpPr>
            <a:grpSpLocks/>
          </p:cNvGrpSpPr>
          <p:nvPr/>
        </p:nvGrpSpPr>
        <p:grpSpPr bwMode="auto">
          <a:xfrm>
            <a:off x="385589" y="3888953"/>
            <a:ext cx="8372821" cy="749148"/>
            <a:chOff x="1275" y="2727"/>
            <a:chExt cx="3187" cy="345"/>
          </a:xfrm>
        </p:grpSpPr>
        <p:sp>
          <p:nvSpPr>
            <p:cNvPr id="242" name="AutoShape 33"/>
            <p:cNvSpPr>
              <a:spLocks noChangeArrowheads="1"/>
            </p:cNvSpPr>
            <p:nvPr/>
          </p:nvSpPr>
          <p:spPr bwMode="gray">
            <a:xfrm>
              <a:off x="1422" y="2727"/>
              <a:ext cx="3040" cy="327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>
                <a:latin typeface="Monotype Corsiva" pitchFamily="66" charset="0"/>
              </a:endParaRPr>
            </a:p>
          </p:txBody>
        </p:sp>
        <p:sp>
          <p:nvSpPr>
            <p:cNvPr id="243" name="Text Box 41"/>
            <p:cNvSpPr txBox="1">
              <a:spLocks noChangeArrowheads="1"/>
            </p:cNvSpPr>
            <p:nvPr/>
          </p:nvSpPr>
          <p:spPr bwMode="gray">
            <a:xfrm>
              <a:off x="1525" y="2775"/>
              <a:ext cx="2633" cy="1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b="1" dirty="0" smtClean="0">
                  <a:solidFill>
                    <a:srgbClr val="C40C8F"/>
                  </a:solidFill>
                  <a:latin typeface="Monotype Corsiva" pitchFamily="66" charset="0"/>
                </a:rPr>
                <a:t>Профилактика правонарушений среди подростков</a:t>
              </a:r>
              <a:r>
                <a:rPr lang="ru-RU" dirty="0" smtClean="0">
                  <a:latin typeface="Monotype Corsiva" pitchFamily="66" charset="0"/>
                </a:rPr>
                <a:t>.</a:t>
              </a:r>
              <a:endParaRPr lang="en-US" dirty="0">
                <a:solidFill>
                  <a:srgbClr val="000000"/>
                </a:solidFill>
                <a:latin typeface="Monotype Corsiva" pitchFamily="66" charset="0"/>
              </a:endParaRPr>
            </a:p>
          </p:txBody>
        </p:sp>
        <p:grpSp>
          <p:nvGrpSpPr>
            <p:cNvPr id="13" name="Group 77"/>
            <p:cNvGrpSpPr>
              <a:grpSpLocks/>
            </p:cNvGrpSpPr>
            <p:nvPr/>
          </p:nvGrpSpPr>
          <p:grpSpPr bwMode="auto">
            <a:xfrm>
              <a:off x="1275" y="2780"/>
              <a:ext cx="254" cy="292"/>
              <a:chOff x="1421" y="2732"/>
              <a:chExt cx="254" cy="292"/>
            </a:xfrm>
          </p:grpSpPr>
          <p:sp>
            <p:nvSpPr>
              <p:cNvPr id="245" name="Text Box 78"/>
              <p:cNvSpPr txBox="1">
                <a:spLocks noChangeArrowheads="1"/>
              </p:cNvSpPr>
              <p:nvPr/>
            </p:nvSpPr>
            <p:spPr bwMode="gray">
              <a:xfrm>
                <a:off x="1435" y="2748"/>
                <a:ext cx="129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  <a:latin typeface="Monotype Corsiva" pitchFamily="66" charset="0"/>
                  </a:rPr>
                  <a:t>4</a:t>
                </a:r>
              </a:p>
            </p:txBody>
          </p:sp>
          <p:grpSp>
            <p:nvGrpSpPr>
              <p:cNvPr id="14" name="Group 79"/>
              <p:cNvGrpSpPr>
                <a:grpSpLocks/>
              </p:cNvGrpSpPr>
              <p:nvPr/>
            </p:nvGrpSpPr>
            <p:grpSpPr bwMode="auto">
              <a:xfrm>
                <a:off x="1421" y="2732"/>
                <a:ext cx="254" cy="292"/>
                <a:chOff x="1422" y="1282"/>
                <a:chExt cx="254" cy="292"/>
              </a:xfrm>
            </p:grpSpPr>
            <p:pic>
              <p:nvPicPr>
                <p:cNvPr id="248" name="Picture 80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50" name="Oval 82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4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A55F9">
                        <a:gamma/>
                        <a:shade val="63529"/>
                        <a:invGamma/>
                      </a:srgbClr>
                    </a:gs>
                    <a:gs pos="100000">
                      <a:srgbClr val="CA55F9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>
                    <a:latin typeface="Monotype Corsiva" pitchFamily="66" charset="0"/>
                  </a:endParaRPr>
                </a:p>
              </p:txBody>
            </p:sp>
            <p:pic>
              <p:nvPicPr>
                <p:cNvPr id="251" name="Picture 83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0800000">
                  <a:off x="1466" y="136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47" name="Text Box 84"/>
              <p:cNvSpPr txBox="1">
                <a:spLocks noChangeArrowheads="1"/>
              </p:cNvSpPr>
              <p:nvPr/>
            </p:nvSpPr>
            <p:spPr bwMode="gray">
              <a:xfrm>
                <a:off x="1455" y="2762"/>
                <a:ext cx="129" cy="2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b="1" dirty="0">
                    <a:solidFill>
                      <a:srgbClr val="FFFFFF"/>
                    </a:solidFill>
                    <a:latin typeface="Monotype Corsiva" pitchFamily="66" charset="0"/>
                  </a:rPr>
                  <a:t>4</a:t>
                </a:r>
              </a:p>
            </p:txBody>
          </p:sp>
        </p:grpSp>
      </p:grpSp>
      <p:grpSp>
        <p:nvGrpSpPr>
          <p:cNvPr id="55" name="Group 96"/>
          <p:cNvGrpSpPr>
            <a:grpSpLocks/>
          </p:cNvGrpSpPr>
          <p:nvPr/>
        </p:nvGrpSpPr>
        <p:grpSpPr bwMode="auto">
          <a:xfrm>
            <a:off x="355158" y="4864984"/>
            <a:ext cx="8513420" cy="588961"/>
            <a:chOff x="1268" y="3207"/>
            <a:chExt cx="3280" cy="371"/>
          </a:xfrm>
        </p:grpSpPr>
        <p:sp>
          <p:nvSpPr>
            <p:cNvPr id="56" name="AutoShape 43"/>
            <p:cNvSpPr>
              <a:spLocks noChangeArrowheads="1"/>
            </p:cNvSpPr>
            <p:nvPr/>
          </p:nvSpPr>
          <p:spPr bwMode="gray">
            <a:xfrm>
              <a:off x="1418" y="3207"/>
              <a:ext cx="3040" cy="371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>
                <a:latin typeface="Monotype Corsiva" pitchFamily="66" charset="0"/>
              </a:endParaRPr>
            </a:p>
          </p:txBody>
        </p:sp>
        <p:sp>
          <p:nvSpPr>
            <p:cNvPr id="57" name="Text Box 52"/>
            <p:cNvSpPr txBox="1">
              <a:spLocks noChangeArrowheads="1"/>
            </p:cNvSpPr>
            <p:nvPr/>
          </p:nvSpPr>
          <p:spPr bwMode="gray">
            <a:xfrm>
              <a:off x="1521" y="3255"/>
              <a:ext cx="3027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b="1" dirty="0" smtClean="0">
                  <a:solidFill>
                    <a:srgbClr val="0070C0"/>
                  </a:solidFill>
                  <a:latin typeface="Monotype Corsiva" pitchFamily="66" charset="0"/>
                </a:rPr>
                <a:t>Психолого-педагогическое сопровождение учащихся, состоящих на ВШУ</a:t>
              </a:r>
              <a:r>
                <a:rPr lang="ru-RU" dirty="0" smtClean="0">
                  <a:latin typeface="Monotype Corsiva" pitchFamily="66" charset="0"/>
                </a:rPr>
                <a:t>.</a:t>
              </a:r>
              <a:endParaRPr lang="ru-RU" i="1" dirty="0">
                <a:latin typeface="Monotype Corsiva" pitchFamily="66" charset="0"/>
              </a:endParaRPr>
            </a:p>
          </p:txBody>
        </p:sp>
        <p:grpSp>
          <p:nvGrpSpPr>
            <p:cNvPr id="58" name="Group 85"/>
            <p:cNvGrpSpPr>
              <a:grpSpLocks/>
            </p:cNvGrpSpPr>
            <p:nvPr/>
          </p:nvGrpSpPr>
          <p:grpSpPr bwMode="auto">
            <a:xfrm>
              <a:off x="1268" y="3210"/>
              <a:ext cx="249" cy="347"/>
              <a:chOff x="1414" y="3162"/>
              <a:chExt cx="249" cy="347"/>
            </a:xfrm>
          </p:grpSpPr>
          <p:grpSp>
            <p:nvGrpSpPr>
              <p:cNvPr id="59" name="Group 86"/>
              <p:cNvGrpSpPr>
                <a:grpSpLocks/>
              </p:cNvGrpSpPr>
              <p:nvPr/>
            </p:nvGrpSpPr>
            <p:grpSpPr bwMode="auto">
              <a:xfrm>
                <a:off x="1414" y="3206"/>
                <a:ext cx="249" cy="303"/>
                <a:chOff x="1415" y="1276"/>
                <a:chExt cx="249" cy="303"/>
              </a:xfrm>
            </p:grpSpPr>
            <p:pic>
              <p:nvPicPr>
                <p:cNvPr id="61" name="Picture 87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62" name="Oval 8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11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4D98E3"/>
                    </a:gs>
                    <a:gs pos="100000">
                      <a:srgbClr val="4D98E3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>
                    <a:latin typeface="Monotype Corsiva" pitchFamily="66" charset="0"/>
                  </a:endParaRPr>
                </a:p>
              </p:txBody>
            </p:sp>
            <p:sp>
              <p:nvSpPr>
                <p:cNvPr id="63" name="Oval 8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00" cy="29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4D98E3">
                        <a:gamma/>
                        <a:shade val="63529"/>
                        <a:invGamma/>
                      </a:srgbClr>
                    </a:gs>
                    <a:gs pos="100000">
                      <a:srgbClr val="4D98E3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>
                    <a:latin typeface="Monotype Corsiva" pitchFamily="66" charset="0"/>
                  </a:endParaRPr>
                </a:p>
              </p:txBody>
            </p:sp>
            <p:pic>
              <p:nvPicPr>
                <p:cNvPr id="64" name="Picture 90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01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60" name="Text Box 91"/>
              <p:cNvSpPr txBox="1">
                <a:spLocks noChangeArrowheads="1"/>
              </p:cNvSpPr>
              <p:nvPr/>
            </p:nvSpPr>
            <p:spPr bwMode="gray">
              <a:xfrm>
                <a:off x="1440" y="3162"/>
                <a:ext cx="156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solidFill>
                      <a:srgbClr val="FFFFFF"/>
                    </a:solidFill>
                    <a:latin typeface="Monotype Corsiva" pitchFamily="66" charset="0"/>
                  </a:rPr>
                  <a:t>5</a:t>
                </a:r>
                <a:endParaRPr lang="en-US" b="1" dirty="0">
                  <a:solidFill>
                    <a:srgbClr val="FFFFFF"/>
                  </a:solidFill>
                  <a:latin typeface="Monotype Corsiva" pitchFamily="66" charset="0"/>
                </a:endParaRPr>
              </a:p>
            </p:txBody>
          </p:sp>
        </p:grpSp>
      </p:grpSp>
      <p:grpSp>
        <p:nvGrpSpPr>
          <p:cNvPr id="66" name="Group 96"/>
          <p:cNvGrpSpPr>
            <a:grpSpLocks/>
          </p:cNvGrpSpPr>
          <p:nvPr/>
        </p:nvGrpSpPr>
        <p:grpSpPr bwMode="auto">
          <a:xfrm>
            <a:off x="322109" y="5647181"/>
            <a:ext cx="8160880" cy="796923"/>
            <a:chOff x="1268" y="3207"/>
            <a:chExt cx="3190" cy="502"/>
          </a:xfrm>
        </p:grpSpPr>
        <p:sp>
          <p:nvSpPr>
            <p:cNvPr id="67" name="AutoShape 43"/>
            <p:cNvSpPr>
              <a:spLocks noChangeArrowheads="1"/>
            </p:cNvSpPr>
            <p:nvPr/>
          </p:nvSpPr>
          <p:spPr bwMode="gray">
            <a:xfrm>
              <a:off x="1418" y="3207"/>
              <a:ext cx="3040" cy="502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>
                <a:latin typeface="Monotype Corsiva" pitchFamily="66" charset="0"/>
              </a:endParaRPr>
            </a:p>
          </p:txBody>
        </p:sp>
        <p:sp>
          <p:nvSpPr>
            <p:cNvPr id="68" name="Text Box 52"/>
            <p:cNvSpPr txBox="1">
              <a:spLocks noChangeArrowheads="1"/>
            </p:cNvSpPr>
            <p:nvPr/>
          </p:nvSpPr>
          <p:spPr bwMode="gray">
            <a:xfrm>
              <a:off x="1521" y="3255"/>
              <a:ext cx="2633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  <a:latin typeface="Monotype Corsiva" pitchFamily="66" charset="0"/>
                </a:rPr>
                <a:t>Социально-информационная помощь, направленная на обеспечение детей информацией по вопросам социальной защиты.</a:t>
              </a:r>
              <a:endParaRPr lang="ru-RU" b="1" i="1" dirty="0">
                <a:solidFill>
                  <a:srgbClr val="FF0000"/>
                </a:solidFill>
                <a:latin typeface="Monotype Corsiva" pitchFamily="66" charset="0"/>
              </a:endParaRPr>
            </a:p>
          </p:txBody>
        </p:sp>
        <p:grpSp>
          <p:nvGrpSpPr>
            <p:cNvPr id="69" name="Group 85"/>
            <p:cNvGrpSpPr>
              <a:grpSpLocks/>
            </p:cNvGrpSpPr>
            <p:nvPr/>
          </p:nvGrpSpPr>
          <p:grpSpPr bwMode="auto">
            <a:xfrm>
              <a:off x="1268" y="3254"/>
              <a:ext cx="249" cy="317"/>
              <a:chOff x="1414" y="3206"/>
              <a:chExt cx="249" cy="317"/>
            </a:xfrm>
          </p:grpSpPr>
          <p:grpSp>
            <p:nvGrpSpPr>
              <p:cNvPr id="70" name="Group 86"/>
              <p:cNvGrpSpPr>
                <a:grpSpLocks/>
              </p:cNvGrpSpPr>
              <p:nvPr/>
            </p:nvGrpSpPr>
            <p:grpSpPr bwMode="auto">
              <a:xfrm>
                <a:off x="1414" y="3206"/>
                <a:ext cx="249" cy="317"/>
                <a:chOff x="1415" y="1276"/>
                <a:chExt cx="249" cy="317"/>
              </a:xfrm>
            </p:grpSpPr>
            <p:pic>
              <p:nvPicPr>
                <p:cNvPr id="72" name="Picture 87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73" name="Oval 8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0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4D98E3"/>
                    </a:gs>
                    <a:gs pos="100000">
                      <a:srgbClr val="4D98E3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>
                    <a:latin typeface="Monotype Corsiva" pitchFamily="66" charset="0"/>
                  </a:endParaRPr>
                </a:p>
              </p:txBody>
            </p:sp>
            <p:sp>
              <p:nvSpPr>
                <p:cNvPr id="74" name="Oval 8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19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4D98E3">
                        <a:gamma/>
                        <a:shade val="63529"/>
                        <a:invGamma/>
                      </a:srgbClr>
                    </a:gs>
                    <a:gs pos="100000">
                      <a:srgbClr val="4D98E3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>
                    <a:latin typeface="Monotype Corsiva" pitchFamily="66" charset="0"/>
                  </a:endParaRPr>
                </a:p>
              </p:txBody>
            </p:sp>
            <p:pic>
              <p:nvPicPr>
                <p:cNvPr id="75" name="Picture 90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95" cy="31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71" name="Text Box 91"/>
              <p:cNvSpPr txBox="1">
                <a:spLocks noChangeArrowheads="1"/>
              </p:cNvSpPr>
              <p:nvPr/>
            </p:nvSpPr>
            <p:spPr bwMode="gray">
              <a:xfrm>
                <a:off x="1440" y="3222"/>
                <a:ext cx="94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solidFill>
                      <a:srgbClr val="FFFFFF"/>
                    </a:solidFill>
                    <a:latin typeface="Monotype Corsiva" pitchFamily="66" charset="0"/>
                  </a:rPr>
                  <a:t>6</a:t>
                </a:r>
                <a:endParaRPr lang="en-US" b="1" dirty="0">
                  <a:solidFill>
                    <a:srgbClr val="FFFFFF"/>
                  </a:solidFill>
                  <a:latin typeface="Monotype Corsiva" pitchFamily="66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292723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2017060" y="3594792"/>
            <a:ext cx="5150224" cy="18766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ea typeface="+mj-ea"/>
                <a:cs typeface="+mj-cs"/>
              </a:rPr>
              <a:t>«Я»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ea typeface="+mj-ea"/>
                <a:cs typeface="+mj-cs"/>
              </a:rPr>
              <a:t>для ребенка</a:t>
            </a:r>
            <a:endParaRPr kumimoji="0" lang="ru-RU" sz="54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3213" y="969484"/>
            <a:ext cx="1509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40C8F"/>
                </a:solidFill>
                <a:latin typeface="Monotype Corsiva" pitchFamily="66" charset="0"/>
              </a:rPr>
              <a:t>наставник</a:t>
            </a:r>
            <a:endParaRPr lang="ru-RU" sz="2400" b="1" dirty="0">
              <a:solidFill>
                <a:srgbClr val="C40C8F"/>
              </a:solidFill>
              <a:latin typeface="Monotype Corsiva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02526" y="374573"/>
            <a:ext cx="1372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защитник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75394" y="198303"/>
            <a:ext cx="8787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  <a:latin typeface="Monotype Corsiva" pitchFamily="66" charset="0"/>
              </a:rPr>
              <a:t>медик</a:t>
            </a:r>
            <a:endParaRPr lang="ru-RU" sz="24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94873" y="341523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Monotype Corsiva" pitchFamily="66" charset="0"/>
              </a:rPr>
              <a:t>психолог</a:t>
            </a:r>
            <a:endParaRPr lang="ru-RU" sz="24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47403" y="1035585"/>
            <a:ext cx="944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Monotype Corsiva" pitchFamily="66" charset="0"/>
              </a:rPr>
              <a:t>юрист</a:t>
            </a:r>
            <a:endParaRPr lang="ru-RU" sz="24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1129</TotalTime>
  <Words>912</Words>
  <Application>Microsoft Office PowerPoint</Application>
  <PresentationFormat>Экран (4:3)</PresentationFormat>
  <Paragraphs>165</Paragraphs>
  <Slides>24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Aharoni</vt:lpstr>
      <vt:lpstr>Arial</vt:lpstr>
      <vt:lpstr>Calibri</vt:lpstr>
      <vt:lpstr>Calibri Light</vt:lpstr>
      <vt:lpstr>Monotype Corsiva</vt:lpstr>
      <vt:lpstr>Times New Roman</vt:lpstr>
      <vt:lpstr>Office Theme</vt:lpstr>
      <vt:lpstr>Презентация PowerPoint</vt:lpstr>
      <vt:lpstr>     социальный педагог  МКОУ «Агачкалинская СОШ» 2018г  </vt:lpstr>
      <vt:lpstr>Моя школа</vt:lpstr>
      <vt:lpstr>Немного о себе:</vt:lpstr>
      <vt:lpstr>Мое педагогическое кредо:</vt:lpstr>
      <vt:lpstr>Кто такой социальный педагог?</vt:lpstr>
      <vt:lpstr>Цели моей работы :</vt:lpstr>
      <vt:lpstr>Задачи моей деятельности: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Социальный паспорт школы</vt:lpstr>
      <vt:lpstr>Спасибо за внимание!!!</vt:lpstr>
    </vt:vector>
  </TitlesOfParts>
  <Company>PJSC "New Engineering Technologies"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шк</cp:lastModifiedBy>
  <cp:revision>140</cp:revision>
  <dcterms:created xsi:type="dcterms:W3CDTF">2016-11-18T14:12:19Z</dcterms:created>
  <dcterms:modified xsi:type="dcterms:W3CDTF">2018-10-26T12:39:44Z</dcterms:modified>
</cp:coreProperties>
</file>